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127" d="100"/>
          <a:sy n="127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8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3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6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86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10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57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51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86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2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35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90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3CBC-2086-4A28-9535-37407ACB1732}" type="datetimeFigureOut">
              <a:rPr lang="ru-RU" smtClean="0"/>
              <a:t>30.03.2013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DE52-728F-4508-85F7-BD402B8814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36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5.w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 smtClean="0"/>
              <a:t>Если на тело действуют две разные по модулю и противоположные по направлению силы, то их равнодействующая равна нулю.</a:t>
            </a:r>
          </a:p>
          <a:p>
            <a:pPr marL="0" indent="0" algn="ctr">
              <a:buNone/>
            </a:pPr>
            <a:r>
              <a:rPr lang="en-US" sz="1800" b="1" i="1" dirty="0" smtClean="0"/>
              <a:t>R = 0.</a:t>
            </a:r>
            <a:endParaRPr lang="ru-RU" sz="18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 двух сил, направленных по одной прямой. Равнодействующая сил.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61658" y="3045180"/>
            <a:ext cx="1944216" cy="57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sz="2800" b="1" dirty="0">
                <a:solidFill>
                  <a:srgbClr val="6600FF"/>
                </a:solidFill>
                <a:latin typeface="Courier New" pitchFamily="49" charset="0"/>
              </a:rPr>
              <a:t>R =</a:t>
            </a:r>
            <a:r>
              <a:rPr lang="ru-RU" sz="2800" b="1" dirty="0">
                <a:solidFill>
                  <a:srgbClr val="6600FF"/>
                </a:solidFill>
                <a:latin typeface="Courier New" pitchFamily="49" charset="0"/>
              </a:rPr>
              <a:t> 0</a:t>
            </a:r>
            <a:endParaRPr lang="ru-RU" sz="2800" dirty="0">
              <a:solidFill>
                <a:srgbClr val="6600FF"/>
              </a:solidFill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2159000" y="2781300"/>
            <a:ext cx="2916238" cy="2916238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763713" y="4149725"/>
            <a:ext cx="1800225" cy="323850"/>
          </a:xfrm>
          <a:prstGeom prst="leftArrow">
            <a:avLst>
              <a:gd name="adj1" fmla="val 50000"/>
              <a:gd name="adj2" fmla="val 138971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3563938" y="4149725"/>
            <a:ext cx="1800225" cy="323850"/>
          </a:xfrm>
          <a:prstGeom prst="rightArrow">
            <a:avLst>
              <a:gd name="adj1" fmla="val 50000"/>
              <a:gd name="adj2" fmla="val 1389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376488" y="3644900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  </a:t>
            </a:r>
            <a:r>
              <a:rPr lang="ru-RU" sz="2400" b="1" dirty="0" smtClean="0"/>
              <a:t>  </a:t>
            </a:r>
            <a:r>
              <a:rPr lang="en-US" sz="2400" b="1" dirty="0"/>
              <a:t>F</a:t>
            </a:r>
            <a:r>
              <a:rPr lang="ru-RU" sz="2400" b="1" baseline="-25000" dirty="0"/>
              <a:t>2</a:t>
            </a:r>
            <a:r>
              <a:rPr lang="en-US" sz="2400" b="1" dirty="0"/>
              <a:t> </a:t>
            </a:r>
            <a:r>
              <a:rPr lang="ru-RU" sz="2400" b="1" dirty="0"/>
              <a:t>              </a:t>
            </a:r>
            <a:r>
              <a:rPr lang="ru-RU" sz="2400" b="1" dirty="0" smtClean="0"/>
              <a:t>      </a:t>
            </a:r>
            <a:r>
              <a:rPr lang="en-US" sz="2400" b="1" dirty="0" smtClean="0"/>
              <a:t> </a:t>
            </a:r>
            <a:r>
              <a:rPr lang="en-US" sz="2400" b="1" dirty="0"/>
              <a:t>F</a:t>
            </a:r>
            <a:r>
              <a:rPr lang="ru-RU" sz="2400" b="1" baseline="-25000" dirty="0"/>
              <a:t>1</a:t>
            </a:r>
            <a:endParaRPr lang="ru-RU" sz="2400" b="1" dirty="0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4392613" y="3681413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700338" y="36449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975350" y="3681413"/>
            <a:ext cx="3168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 = </a:t>
            </a:r>
            <a:r>
              <a:rPr lang="ru-RU" sz="3200" b="1" dirty="0"/>
              <a:t>0</a:t>
            </a: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6012160" y="3717032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4283969" y="1844824"/>
            <a:ext cx="2610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При скольжении одного тела по поверхности другого возникнет трение, которое называют </a:t>
            </a:r>
            <a:r>
              <a:rPr lang="ru-RU" sz="1800" b="1" i="1" dirty="0"/>
              <a:t>трением скольжения</a:t>
            </a:r>
            <a:r>
              <a:rPr lang="ru-RU" sz="1800" dirty="0"/>
              <a:t>. Например, такое трение возникнет при движении саней и лыж по снегу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Если же одно тело не скользит, а </a:t>
            </a:r>
            <a:r>
              <a:rPr lang="ru-RU" sz="1800" i="1" dirty="0"/>
              <a:t>катится</a:t>
            </a:r>
            <a:r>
              <a:rPr lang="ru-RU" sz="1800" dirty="0"/>
              <a:t> по поверхности другого, то трение, возникающее при этом, называют </a:t>
            </a:r>
            <a:r>
              <a:rPr lang="ru-RU" sz="1800" b="1" i="1" dirty="0"/>
              <a:t>трением качения</a:t>
            </a:r>
            <a:r>
              <a:rPr lang="ru-RU" sz="1800" dirty="0"/>
              <a:t>. Так, при движении колес вагона, автомобиля, при перекатывании бревен или бочек по земле проявляется трение качения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Когда на неподвижное тело действует сила, стремящаяся переместить его вдоль поверхности другого тела. В этом случае трение мешает телу сдвинуться с места. Такой вид трения называется </a:t>
            </a:r>
            <a:r>
              <a:rPr lang="ru-RU" sz="1800" b="1" i="1" dirty="0" smtClean="0"/>
              <a:t>трением покоя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i="1" dirty="0" smtClean="0"/>
              <a:t>Измеряя </a:t>
            </a:r>
            <a:r>
              <a:rPr lang="ru-RU" sz="1800" b="1" i="1" dirty="0"/>
              <a:t>силу, с которой динамометр действует на тело при его равномерном движении, мы измеряем силу трения</a:t>
            </a:r>
            <a:r>
              <a:rPr lang="ru-RU" sz="1800" b="1" i="1" dirty="0" smtClean="0"/>
              <a:t>.</a:t>
            </a:r>
          </a:p>
          <a:p>
            <a:pPr marL="0" indent="0">
              <a:buNone/>
            </a:pPr>
            <a:r>
              <a:rPr lang="ru-RU" sz="1800" b="1" i="1" dirty="0" smtClean="0"/>
              <a:t>При </a:t>
            </a:r>
            <a:r>
              <a:rPr lang="ru-RU" sz="1800" b="1" i="1" dirty="0"/>
              <a:t>равных нагрузках сила трения качения всегда меньше силы трения скольжения. </a:t>
            </a:r>
            <a:r>
              <a:rPr lang="ru-RU" sz="1800" dirty="0"/>
              <a:t>Именно поэтому, люди еще в древности применяли катки для перетаскивания больших грузов, а позднее стали использовать колесо.</a:t>
            </a:r>
            <a:endParaRPr lang="ru-RU" sz="18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Трение.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9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Трение.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Виды силы трения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6" name="Picture 5" descr="MOTOR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20" y="2120900"/>
            <a:ext cx="3164609" cy="1524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668" y="1720334"/>
            <a:ext cx="1876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Трение  качения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" name="Picture 6" descr="SKI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905000"/>
            <a:ext cx="3444875" cy="15335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29200" y="1600200"/>
            <a:ext cx="2212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Трение  скольжения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" name="Picture 7" descr="BRIEFC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9023" y="4422675"/>
            <a:ext cx="1712913" cy="2033588"/>
          </a:xfrm>
          <a:prstGeom prst="rect">
            <a:avLst/>
          </a:prstGeom>
          <a:noFill/>
        </p:spPr>
      </p:pic>
      <p:pic>
        <p:nvPicPr>
          <p:cNvPr id="11" name="Picture 8" descr="BOOKS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4935538"/>
            <a:ext cx="2173287" cy="14859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048000" y="4038600"/>
            <a:ext cx="159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</a:rPr>
              <a:t>Трение  покоя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 двух сил, направленных по одной прямой. Равнодействующая сил.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661025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Примеры действия </a:t>
            </a: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 </a:t>
            </a:r>
            <a:r>
              <a:rPr lang="ru-RU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тело нескольких сил</a:t>
            </a:r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4" descr="Rси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464050" cy="1684337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" y="1844824"/>
            <a:ext cx="4276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опыт Отто фон Гирек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5616575" cy="1843088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56065"/>
            <a:ext cx="3077878" cy="28512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stretch>
              <a:fillRect/>
            </a:stretch>
          </a:blip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 тела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 повседневной жизни </a:t>
            </a:r>
            <a:r>
              <a:rPr lang="ru-RU" sz="1800" dirty="0" smtClean="0"/>
              <a:t>мы </a:t>
            </a:r>
            <a:r>
              <a:rPr lang="ru-RU" sz="1800" dirty="0"/>
              <a:t>часто </a:t>
            </a:r>
            <a:r>
              <a:rPr lang="ru-RU" sz="1800" dirty="0" smtClean="0"/>
              <a:t>используем </a:t>
            </a:r>
            <a:r>
              <a:rPr lang="ru-RU" sz="1800" dirty="0"/>
              <a:t>понятие "вес</a:t>
            </a:r>
            <a:r>
              <a:rPr lang="ru-RU" sz="1800" dirty="0" smtClean="0"/>
              <a:t>". Выясним </a:t>
            </a:r>
            <a:r>
              <a:rPr lang="ru-RU" sz="1800" dirty="0"/>
              <a:t>что же это за величина. В опытах, когда тело ставили на опору, сжималась не только опора, но и тело, притягиваемое Землей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Деформированное, сжатое тело давит на опору с силой, которую называют </a:t>
            </a:r>
            <a:r>
              <a:rPr lang="ru-RU" sz="1800" b="1" i="1" dirty="0"/>
              <a:t>весом тела</a:t>
            </a:r>
            <a:r>
              <a:rPr lang="ru-RU" sz="1800" dirty="0"/>
              <a:t>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Если </a:t>
            </a:r>
            <a:r>
              <a:rPr lang="ru-RU" sz="1800" dirty="0"/>
              <a:t>тело подвешено на нити, то растянута не только нить, но и само тело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b="1" i="1" dirty="0"/>
              <a:t>Вес тела - это сила, с которой тело вследствие притяжения к Земле действует на опору или подвес</a:t>
            </a:r>
            <a:r>
              <a:rPr lang="ru-RU" sz="1800" b="1" i="1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Вес тела - это векторная физическая величина и обозначается она буквой </a:t>
            </a:r>
            <a:r>
              <a:rPr lang="ru-RU" sz="1800" dirty="0" smtClean="0"/>
              <a:t>P. Вес тела измеряется в ньютонах (Н).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Однако следует помнить, что сила тяжести приложена к телу, а вес приложен к опоре или подвесу.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7281635" y="3284984"/>
            <a:ext cx="2518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597705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6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Если тело и опора неподвижны или движутся равномерно и прямолинейно, то вес тела по своему числовому значению равен силе тяжести, т.е. </a:t>
            </a:r>
            <a:r>
              <a:rPr lang="ru-RU" sz="1800" dirty="0" smtClean="0"/>
              <a:t>:</a:t>
            </a:r>
            <a:endParaRPr lang="ru-RU" sz="1800" b="1" i="1" dirty="0"/>
          </a:p>
          <a:p>
            <a:pPr marL="0" indent="0" algn="ctr">
              <a:buNone/>
            </a:pPr>
            <a:r>
              <a:rPr lang="ru-RU" sz="1800" b="1" i="1" dirty="0"/>
              <a:t>P = </a:t>
            </a:r>
            <a:r>
              <a:rPr lang="ru-RU" sz="1800" b="1" i="1" dirty="0" err="1"/>
              <a:t>Fтяж</a:t>
            </a:r>
            <a:r>
              <a:rPr lang="ru-RU" sz="1800" b="1" i="1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Следует помнить, что сила тяжести является результатом взаимодействия тела и Земли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Итак, Вес тела - это результат взаимодействия тела и опоры. Опора и тело при этом деформируются, что приводит к появлению силы упругости.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 тела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7" descr="{E993A609-771D-48F1-9B99-F7FA82F0BD1C}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"/>
          <a:stretch>
            <a:fillRect/>
          </a:stretch>
        </p:blipFill>
        <p:spPr bwMode="auto">
          <a:xfrm>
            <a:off x="4313641" y="3175043"/>
            <a:ext cx="4830359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3528" y="4033812"/>
            <a:ext cx="2233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 dirty="0">
                <a:latin typeface="Courier New" pitchFamily="49" charset="0"/>
              </a:rPr>
              <a:t>Р = </a:t>
            </a:r>
            <a:r>
              <a:rPr lang="en-US" sz="3600" b="1" dirty="0">
                <a:latin typeface="Courier New" pitchFamily="49" charset="0"/>
              </a:rPr>
              <a:t>mg</a:t>
            </a:r>
            <a:endParaRPr lang="ru-RU" sz="36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Трение.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1124744"/>
            <a:ext cx="9144000" cy="5733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r="704" b="35920"/>
          <a:stretch/>
        </p:blipFill>
        <p:spPr>
          <a:xfrm>
            <a:off x="827584" y="1109420"/>
            <a:ext cx="7344816" cy="5763903"/>
          </a:xfrm>
        </p:spPr>
      </p:pic>
    </p:spTree>
    <p:extLst>
      <p:ext uri="{BB962C8B-B14F-4D97-AF65-F5344CB8AC3E}">
        <p14:creationId xmlns:p14="http://schemas.microsoft.com/office/powerpoint/2010/main" val="1413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" y="1143000"/>
            <a:ext cx="9143542" cy="5715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Трение.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6" r="227" b="4862"/>
          <a:stretch/>
        </p:blipFill>
        <p:spPr>
          <a:xfrm>
            <a:off x="0" y="1772816"/>
            <a:ext cx="9142604" cy="36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Трение.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7902" r="273" b="44012"/>
          <a:stretch/>
        </p:blipFill>
        <p:spPr>
          <a:xfrm>
            <a:off x="0" y="1143000"/>
            <a:ext cx="9135125" cy="5729544"/>
          </a:xfrm>
        </p:spPr>
      </p:pic>
    </p:spTree>
    <p:extLst>
      <p:ext uri="{BB962C8B-B14F-4D97-AF65-F5344CB8AC3E}">
        <p14:creationId xmlns:p14="http://schemas.microsoft.com/office/powerpoint/2010/main" val="32038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0" y="1143000"/>
            <a:ext cx="9144000" cy="5714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5" r="888" b="1439"/>
          <a:stretch/>
        </p:blipFill>
        <p:spPr>
          <a:xfrm>
            <a:off x="0" y="1340768"/>
            <a:ext cx="9200488" cy="516632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Трение.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Таким образом:</a:t>
            </a:r>
          </a:p>
          <a:p>
            <a:pPr marL="0" indent="0">
              <a:buNone/>
            </a:pPr>
            <a:r>
              <a:rPr lang="ru-RU" sz="1800" dirty="0"/>
              <a:t>При соприкосновении одного тела с другим получается взаимодействие, препятствующее их относительному движению, которое называется </a:t>
            </a:r>
            <a:r>
              <a:rPr lang="ru-RU" sz="1800" b="1" i="1" dirty="0"/>
              <a:t>трением</a:t>
            </a:r>
            <a:r>
              <a:rPr lang="ru-RU" sz="1800" dirty="0"/>
              <a:t>. А сила, характеризующая это взаимодействие называется </a:t>
            </a:r>
            <a:r>
              <a:rPr lang="ru-RU" sz="1800" b="1" i="1" dirty="0"/>
              <a:t>силой трения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smtClean="0"/>
              <a:t>Она обозначается буквой </a:t>
            </a:r>
            <a:r>
              <a:rPr lang="en-US" sz="1800" dirty="0" smtClean="0"/>
              <a:t>F </a:t>
            </a:r>
            <a:r>
              <a:rPr lang="ru-RU" sz="1800" dirty="0" smtClean="0"/>
              <a:t>с индексом: </a:t>
            </a:r>
            <a:r>
              <a:rPr lang="en-US" sz="1800" dirty="0" smtClean="0"/>
              <a:t>F</a:t>
            </a:r>
            <a:r>
              <a:rPr lang="ru-RU" sz="1800" dirty="0" smtClean="0"/>
              <a:t>тр.</a:t>
            </a:r>
          </a:p>
          <a:p>
            <a:pPr marL="0" indent="0">
              <a:buNone/>
            </a:pPr>
            <a:r>
              <a:rPr lang="ru-RU" sz="1800" dirty="0" smtClean="0"/>
              <a:t>Причины возникновения силы трения:</a:t>
            </a:r>
          </a:p>
          <a:p>
            <a:r>
              <a:rPr lang="ru-RU" sz="1800" b="1" i="1" dirty="0">
                <a:blipFill>
                  <a:blip r:embed="rId3"/>
                  <a:tile tx="0" ty="0" sx="100000" sy="100000" flip="none" algn="tl"/>
                </a:blipFill>
              </a:rPr>
              <a:t>Шероховатость поверхностей соприкасающихся </a:t>
            </a:r>
            <a:r>
              <a:rPr lang="ru-RU" sz="1800" b="1" i="1" dirty="0" smtClean="0">
                <a:blipFill>
                  <a:blip r:embed="rId3"/>
                  <a:tile tx="0" ty="0" sx="100000" sy="100000" flip="none" algn="tl"/>
                </a:blipFill>
              </a:rPr>
              <a:t>тел</a:t>
            </a:r>
          </a:p>
          <a:p>
            <a:r>
              <a:rPr lang="ru-RU" sz="1800" b="1" dirty="0">
                <a:blipFill>
                  <a:blip r:embed="rId3"/>
                  <a:tile tx="0" ty="0" sx="100000" sy="100000" flip="none" algn="tl"/>
                </a:blipFill>
              </a:rPr>
              <a:t>Взаимное притяжение молекул соприкасающихся тел</a:t>
            </a:r>
            <a:endParaRPr lang="ru-RU" sz="1800" dirty="0">
              <a:blipFill>
                <a:blip r:embed="rId3"/>
                <a:tile tx="0" ty="0" sx="100000" sy="100000" flip="none" algn="tl"/>
              </a:blipFill>
            </a:endParaRPr>
          </a:p>
          <a:p>
            <a:pPr marL="0" indent="0">
              <a:buNone/>
            </a:pPr>
            <a:r>
              <a:rPr lang="ru-RU" sz="1800" dirty="0" smtClean="0"/>
              <a:t>Снижение трения:</a:t>
            </a:r>
          </a:p>
          <a:p>
            <a:r>
              <a:rPr lang="ru-RU" sz="1800" b="1" dirty="0">
                <a:blipFill>
                  <a:blip r:embed="rId3"/>
                  <a:tile tx="0" ty="0" sx="100000" sy="100000" flip="none" algn="tl"/>
                </a:blipFill>
              </a:rPr>
              <a:t>Подбор материалов с </a:t>
            </a:r>
            <a:r>
              <a:rPr lang="ru-RU" sz="1800" b="1" dirty="0" smtClean="0">
                <a:blipFill>
                  <a:blip r:embed="rId3"/>
                  <a:tile tx="0" ty="0" sx="100000" sy="100000" flip="none" algn="tl"/>
                </a:blipFill>
              </a:rPr>
              <a:t>низким коэффициентом</a:t>
            </a:r>
          </a:p>
          <a:p>
            <a:pPr marL="0" indent="0">
              <a:buNone/>
            </a:pPr>
            <a:r>
              <a:rPr lang="ru-RU" sz="1800" b="1" dirty="0" smtClean="0">
                <a:blipFill>
                  <a:blip r:embed="rId3"/>
                  <a:tile tx="0" ty="0" sx="100000" sy="100000" flip="none" algn="tl"/>
                </a:blipFill>
              </a:rPr>
              <a:t>трения</a:t>
            </a:r>
          </a:p>
          <a:p>
            <a:r>
              <a:rPr lang="ru-RU" sz="1800" b="1" dirty="0">
                <a:blipFill>
                  <a:blip r:embed="rId3"/>
                  <a:tile tx="0" ty="0" sx="100000" sy="100000" flip="none" algn="tl"/>
                </a:blipFill>
              </a:rPr>
              <a:t>Замена трения скольжения трением качения</a:t>
            </a:r>
          </a:p>
          <a:p>
            <a:r>
              <a:rPr lang="ru-RU" sz="1800" b="1" dirty="0">
                <a:blipFill>
                  <a:blip r:embed="rId3"/>
                  <a:tile tx="0" ty="0" sx="100000" sy="100000" flip="none" algn="tl"/>
                </a:blipFill>
              </a:rPr>
              <a:t>Использование смазки</a:t>
            </a:r>
          </a:p>
          <a:p>
            <a:r>
              <a:rPr lang="ru-RU" sz="1800" b="1" dirty="0">
                <a:blipFill>
                  <a:blip r:embed="rId3"/>
                  <a:tile tx="0" ty="0" sx="100000" sy="100000" flip="none" algn="tl"/>
                </a:blipFill>
              </a:rPr>
              <a:t>Обработка трущихся поверхностей до </a:t>
            </a:r>
            <a:r>
              <a:rPr lang="ru-RU" sz="1800" b="1" dirty="0" smtClean="0">
                <a:blipFill>
                  <a:blip r:embed="rId3"/>
                  <a:tile tx="0" ty="0" sx="100000" sy="100000" flip="none" algn="tl"/>
                </a:blipFill>
              </a:rPr>
              <a:t>гладкого</a:t>
            </a:r>
          </a:p>
          <a:p>
            <a:pPr marL="0" indent="0">
              <a:buNone/>
            </a:pPr>
            <a:r>
              <a:rPr lang="ru-RU" sz="1800" b="1" dirty="0" smtClean="0">
                <a:blipFill>
                  <a:blip r:embed="rId3"/>
                  <a:tile tx="0" ty="0" sx="100000" sy="100000" flip="none" algn="tl"/>
                </a:blipFill>
              </a:rPr>
              <a:t> </a:t>
            </a:r>
            <a:r>
              <a:rPr lang="ru-RU" sz="1800" b="1" dirty="0">
                <a:blipFill>
                  <a:blip r:embed="rId3"/>
                  <a:tile tx="0" ty="0" sx="100000" sy="100000" flip="none" algn="tl"/>
                </a:blipFill>
              </a:rPr>
              <a:t>состояния </a:t>
            </a: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Трение.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 descr="{7181E824-68DA-4DDE-864C-9F8CB8931451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87" y="4153585"/>
            <a:ext cx="405520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{14C04453-BCB2-4904-BBFB-1B1AEE17F4F4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0848"/>
            <a:ext cx="2770946" cy="193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526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Вес тела</vt:lpstr>
      <vt:lpstr>Презентация PowerPoint</vt:lpstr>
      <vt:lpstr>Трение.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</dc:title>
  <dc:creator>Бармалей</dc:creator>
  <cp:lastModifiedBy>Бармалей</cp:lastModifiedBy>
  <cp:revision>93</cp:revision>
  <dcterms:created xsi:type="dcterms:W3CDTF">2013-02-03T07:44:09Z</dcterms:created>
  <dcterms:modified xsi:type="dcterms:W3CDTF">2013-03-30T07:41:29Z</dcterms:modified>
</cp:coreProperties>
</file>