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0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9" r:id="rId13"/>
    <p:sldId id="28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0"/>
  </p:normalViewPr>
  <p:slideViewPr>
    <p:cSldViewPr>
      <p:cViewPr varScale="1">
        <p:scale>
          <a:sx n="127" d="100"/>
          <a:sy n="127" d="100"/>
        </p:scale>
        <p:origin x="-3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3CBC-2086-4A28-9535-37407ACB1732}" type="datetimeFigureOut">
              <a:rPr lang="ru-RU" smtClean="0"/>
              <a:t>02.04.2013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DE52-728F-4508-85F7-BD402B8814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86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3CBC-2086-4A28-9535-37407ACB1732}" type="datetimeFigureOut">
              <a:rPr lang="ru-RU" smtClean="0"/>
              <a:t>02.04.2013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DE52-728F-4508-85F7-BD402B8814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341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3CBC-2086-4A28-9535-37407ACB1732}" type="datetimeFigureOut">
              <a:rPr lang="ru-RU" smtClean="0"/>
              <a:t>02.04.2013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DE52-728F-4508-85F7-BD402B8814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7669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3CBC-2086-4A28-9535-37407ACB1732}" type="datetimeFigureOut">
              <a:rPr lang="ru-RU" smtClean="0"/>
              <a:t>02.04.2013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DE52-728F-4508-85F7-BD402B8814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0861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3CBC-2086-4A28-9535-37407ACB1732}" type="datetimeFigureOut">
              <a:rPr lang="ru-RU" smtClean="0"/>
              <a:t>02.04.2013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DE52-728F-4508-85F7-BD402B8814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8103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3CBC-2086-4A28-9535-37407ACB1732}" type="datetimeFigureOut">
              <a:rPr lang="ru-RU" smtClean="0"/>
              <a:t>02.04.2013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DE52-728F-4508-85F7-BD402B8814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9570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3CBC-2086-4A28-9535-37407ACB1732}" type="datetimeFigureOut">
              <a:rPr lang="ru-RU" smtClean="0"/>
              <a:t>02.04.2013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DE52-728F-4508-85F7-BD402B8814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0515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3CBC-2086-4A28-9535-37407ACB1732}" type="datetimeFigureOut">
              <a:rPr lang="ru-RU" smtClean="0"/>
              <a:t>02.04.2013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DE52-728F-4508-85F7-BD402B8814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386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3CBC-2086-4A28-9535-37407ACB1732}" type="datetimeFigureOut">
              <a:rPr lang="ru-RU" smtClean="0"/>
              <a:t>02.04.2013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DE52-728F-4508-85F7-BD402B8814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3025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3CBC-2086-4A28-9535-37407ACB1732}" type="datetimeFigureOut">
              <a:rPr lang="ru-RU" smtClean="0"/>
              <a:t>02.04.2013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DE52-728F-4508-85F7-BD402B8814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1351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3CBC-2086-4A28-9535-37407ACB1732}" type="datetimeFigureOut">
              <a:rPr lang="ru-RU" smtClean="0"/>
              <a:t>02.04.2013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DE52-728F-4508-85F7-BD402B8814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790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33CBC-2086-4A28-9535-37407ACB1732}" type="datetimeFigureOut">
              <a:rPr lang="ru-RU" smtClean="0"/>
              <a:t>02.04.2013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2DE52-728F-4508-85F7-BD402B8814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367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5.jpeg"/><Relationship Id="rId7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jpe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352" y="1124744"/>
                <a:ext cx="9139647" cy="573325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1800" b="1" i="1" dirty="0" smtClean="0"/>
                  <a:t>Сила, с которой Земля притягивает к себе тело, называется силой тяжести.</a:t>
                </a:r>
              </a:p>
              <a:p>
                <a:pPr marL="0" indent="0">
                  <a:buNone/>
                </a:pPr>
                <a:r>
                  <a:rPr lang="ru-RU" sz="1800" dirty="0" smtClean="0"/>
                  <a:t>Сила тяжести обозначается буквой </a:t>
                </a:r>
                <a:r>
                  <a:rPr lang="en-US" sz="1800" dirty="0" smtClean="0"/>
                  <a:t>F  </a:t>
                </a:r>
                <a:r>
                  <a:rPr lang="ru-RU" sz="1800" dirty="0" smtClean="0"/>
                  <a:t>с индексом: </a:t>
                </a:r>
                <a:r>
                  <a:rPr lang="en-US" sz="1800" dirty="0" smtClean="0"/>
                  <a:t>F</a:t>
                </a:r>
                <a:r>
                  <a:rPr lang="ru-RU" sz="1800" dirty="0" smtClean="0"/>
                  <a:t>тяж. Она всегда направлена вертикально вниз. </a:t>
                </a:r>
              </a:p>
              <a:p>
                <a:pPr marL="0" indent="0">
                  <a:buNone/>
                </a:pPr>
                <a:r>
                  <a:rPr lang="ru-RU" sz="1800" dirty="0" smtClean="0"/>
                  <a:t>Зная массу тела можно определить силу тяжести, действующую на тело:</a:t>
                </a:r>
              </a:p>
              <a:p>
                <a:pPr marL="0" indent="0" algn="ctr">
                  <a:buNone/>
                </a:pPr>
                <a:r>
                  <a:rPr lang="en-US" sz="1800" b="1" dirty="0" smtClean="0"/>
                  <a:t>F</a:t>
                </a:r>
                <a:r>
                  <a:rPr lang="ru-RU" sz="1800" b="1" dirty="0" smtClean="0"/>
                  <a:t>тяж=</a:t>
                </a:r>
                <a:r>
                  <a:rPr lang="en-US" sz="1800" b="1" dirty="0" smtClean="0"/>
                  <a:t>mg.</a:t>
                </a:r>
              </a:p>
              <a:p>
                <a:pPr marL="0" indent="0">
                  <a:buNone/>
                </a:pPr>
                <a:r>
                  <a:rPr lang="ru-RU" sz="1800" dirty="0" smtClean="0"/>
                  <a:t>Где </a:t>
                </a:r>
                <a:r>
                  <a:rPr lang="en-US" sz="1800" b="1" dirty="0" smtClean="0"/>
                  <a:t>g</a:t>
                </a:r>
                <a:r>
                  <a:rPr lang="en-US" sz="1800" dirty="0" smtClean="0"/>
                  <a:t> – </a:t>
                </a:r>
                <a:r>
                  <a:rPr lang="ru-RU" sz="1800" dirty="0" smtClean="0"/>
                  <a:t>коэффициент пропорциональности между массой тела и силой тяжести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800" b="1" i="0">
                        <a:latin typeface="Cambria Math"/>
                      </a:rPr>
                      <m:t>𝐠</m:t>
                    </m:r>
                    <m:r>
                      <a:rPr lang="ru-RU" sz="1800" b="1" i="0">
                        <a:latin typeface="Cambria Math"/>
                      </a:rPr>
                      <m:t>=</m:t>
                    </m:r>
                    <m:r>
                      <a:rPr lang="ru-RU" sz="1800" b="1" i="0" smtClean="0">
                        <a:latin typeface="Cambria Math"/>
                      </a:rPr>
                      <m:t>𝟗</m:t>
                    </m:r>
                    <m:r>
                      <a:rPr lang="ru-RU" sz="1800" b="1" i="0" smtClean="0">
                        <a:latin typeface="Cambria Math"/>
                      </a:rPr>
                      <m:t>,</m:t>
                    </m:r>
                    <m:r>
                      <a:rPr lang="ru-RU" sz="1800" b="1" i="0" smtClean="0">
                        <a:latin typeface="Cambria Math"/>
                      </a:rPr>
                      <m:t>𝟖</m:t>
                    </m:r>
                    <m:f>
                      <m:fPr>
                        <m:ctrlPr>
                          <a:rPr lang="ru-RU" sz="1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1" i="0">
                            <a:latin typeface="Cambria Math"/>
                          </a:rPr>
                          <m:t>𝐇</m:t>
                        </m:r>
                      </m:num>
                      <m:den>
                        <m:r>
                          <a:rPr lang="ru-RU" sz="1800" b="1" i="0">
                            <a:latin typeface="Cambria Math"/>
                          </a:rPr>
                          <m:t>кг</m:t>
                        </m:r>
                      </m:den>
                    </m:f>
                  </m:oMath>
                </a14:m>
                <a:r>
                  <a:rPr lang="ru-RU" sz="1800" b="1" dirty="0" smtClean="0"/>
                  <a:t>.</a:t>
                </a:r>
              </a:p>
              <a:p>
                <a:pPr marL="0" indent="0">
                  <a:buNone/>
                </a:pPr>
                <a:r>
                  <a:rPr lang="ru-RU" sz="1800" dirty="0" smtClean="0"/>
                  <a:t>Однако, при решении задач, которые  не требуют высокой точности, </a:t>
                </a:r>
                <a:r>
                  <a:rPr lang="en-US" sz="1800" dirty="0" smtClean="0"/>
                  <a:t>g </a:t>
                </a:r>
                <a:r>
                  <a:rPr lang="ru-RU" sz="1800" dirty="0" smtClean="0"/>
                  <a:t>можно округлять, считая </a:t>
                </a:r>
                <a14:m>
                  <m:oMath xmlns:m="http://schemas.openxmlformats.org/officeDocument/2006/math">
                    <m:r>
                      <a:rPr lang="en-US" sz="1800" b="1" i="0">
                        <a:latin typeface="Cambria Math"/>
                      </a:rPr>
                      <m:t>𝐠</m:t>
                    </m:r>
                    <m:r>
                      <a:rPr lang="ru-RU" sz="1800" b="1" i="0" smtClean="0">
                        <a:latin typeface="Cambria Math"/>
                      </a:rPr>
                      <m:t>=</m:t>
                    </m:r>
                    <m:r>
                      <a:rPr lang="ru-RU" sz="1800" b="1" i="0" smtClean="0">
                        <a:latin typeface="Cambria Math"/>
                      </a:rPr>
                      <m:t>𝟏𝟎</m:t>
                    </m:r>
                    <m:f>
                      <m:fPr>
                        <m:ctrlPr>
                          <a:rPr lang="ru-RU" sz="1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1" i="0">
                            <a:latin typeface="Cambria Math"/>
                          </a:rPr>
                          <m:t>𝐇</m:t>
                        </m:r>
                      </m:num>
                      <m:den>
                        <m:r>
                          <a:rPr lang="ru-RU" sz="1800" b="1" i="0">
                            <a:latin typeface="Cambria Math"/>
                          </a:rPr>
                          <m:t>кг</m:t>
                        </m:r>
                      </m:den>
                    </m:f>
                  </m:oMath>
                </a14:m>
                <a:r>
                  <a:rPr lang="ru-RU" sz="1800" b="1" dirty="0"/>
                  <a:t>.</a:t>
                </a:r>
              </a:p>
              <a:p>
                <a:pPr marL="0" indent="0">
                  <a:buNone/>
                </a:pPr>
                <a:endParaRPr lang="ru-RU" sz="1800" dirty="0"/>
              </a:p>
              <a:p>
                <a:pPr marL="0" indent="0">
                  <a:buNone/>
                </a:pPr>
                <a:endParaRPr lang="ru-RU" sz="18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52" y="1124744"/>
                <a:ext cx="9139647" cy="5733256"/>
              </a:xfrm>
              <a:blipFill rotWithShape="1">
                <a:blip r:embed="rId3"/>
                <a:stretch>
                  <a:fillRect l="-600" t="-5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1680"/>
            <a:ext cx="9144000" cy="1143000"/>
          </a:xfrm>
          <a:blipFill>
            <a:blip r:embed="rId4"/>
            <a:stretch>
              <a:fillRect/>
            </a:stretch>
          </a:blipFill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Явление тяготения. Сила тяжести.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130786" y="2420888"/>
            <a:ext cx="216024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788024" y="2437188"/>
            <a:ext cx="216024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119153" y="3212976"/>
            <a:ext cx="216024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93096"/>
            <a:ext cx="555490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8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elaxedInset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Динамометр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2" t="5233" r="14753" b="7536"/>
          <a:stretch/>
        </p:blipFill>
        <p:spPr bwMode="auto">
          <a:xfrm>
            <a:off x="107504" y="1246443"/>
            <a:ext cx="2420911" cy="2810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90" y="4581128"/>
            <a:ext cx="6408712" cy="2010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9" r="15095"/>
          <a:stretch/>
        </p:blipFill>
        <p:spPr bwMode="auto">
          <a:xfrm>
            <a:off x="3455876" y="1223429"/>
            <a:ext cx="1653242" cy="179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399" y="1196752"/>
            <a:ext cx="38862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0263"/>
            <a:ext cx="2101489" cy="202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83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elaxedInse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Сложение двух сил, направленных по одной прямой. Равнодействующая сил.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В большинстве случаев, с которыми мы встречаемся в жизни, на тело действует не одна, а сразу несколько сил. Так, например, на парашютиста, спускающегося на Землю, действуют сила тяжести и сила сопротивления воздуха. На тело, висящее на пружине, действуют две силы: сила тяжести и сила упругости пружины</a:t>
            </a:r>
            <a:r>
              <a:rPr lang="ru-RU" sz="1800" dirty="0" smtClean="0"/>
              <a:t>.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В каждом подобном случае можно заменить несколько сил, в действительности приложенных к телу, одной силой, </a:t>
            </a:r>
            <a:r>
              <a:rPr lang="ru-RU" sz="1800" i="1" dirty="0"/>
              <a:t>равноценной по своему действию этим силам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b="1" i="1" dirty="0" smtClean="0"/>
          </a:p>
          <a:p>
            <a:pPr marL="0" indent="0">
              <a:buNone/>
            </a:pPr>
            <a:endParaRPr lang="ru-RU" sz="1800" b="1" i="1" dirty="0" smtClean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29666" y="2996952"/>
            <a:ext cx="8918783" cy="114355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elaxedInset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dirty="0"/>
              <a:t>Сила, которая производит на тело такое же действие, как несколько одновременно действующих сил, называется равнодействующей этих сил.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948" y="4184154"/>
            <a:ext cx="3518218" cy="267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27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9744" y="1210380"/>
            <a:ext cx="9163744" cy="564762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dirty="0"/>
              <a:t>Выясним как найти равнодействующую сил, направленных по</a:t>
            </a:r>
          </a:p>
          <a:p>
            <a:pPr marL="0" indent="0">
              <a:buNone/>
            </a:pPr>
            <a:r>
              <a:rPr lang="ru-RU" sz="1900" dirty="0"/>
              <a:t> одной прямой.</a:t>
            </a:r>
          </a:p>
          <a:p>
            <a:pPr marL="0" indent="0">
              <a:buNone/>
            </a:pPr>
            <a:r>
              <a:rPr lang="ru-RU" sz="1900" b="1" i="1" dirty="0"/>
              <a:t>Если на тело действуют две силы, направленные по одной прямой в одну сторону, то их равнодействующая </a:t>
            </a:r>
            <a:r>
              <a:rPr lang="ru-RU" sz="1900" b="1" i="1" dirty="0" smtClean="0"/>
              <a:t>направлена в </a:t>
            </a:r>
            <a:r>
              <a:rPr lang="ru-RU" sz="1900" b="1" i="1" dirty="0"/>
              <a:t>ту сторону, а её модуль равен сумме модулей составляющих сил.</a:t>
            </a:r>
          </a:p>
          <a:p>
            <a:pPr marL="0" indent="0" algn="ctr">
              <a:buNone/>
            </a:pPr>
            <a:r>
              <a:rPr lang="ru-RU" sz="1900" b="1" i="1" dirty="0"/>
              <a:t>R = F1 + F2 .</a:t>
            </a:r>
          </a:p>
          <a:p>
            <a:pPr marL="0" indent="0">
              <a:buNone/>
            </a:pPr>
            <a:endParaRPr lang="ru-RU" sz="1900" b="1" i="1" dirty="0"/>
          </a:p>
          <a:p>
            <a:pPr marL="0" indent="0">
              <a:buNone/>
            </a:pPr>
            <a:endParaRPr lang="ru-RU" sz="1900" b="1" i="1" dirty="0"/>
          </a:p>
          <a:p>
            <a:pPr marL="0" indent="0">
              <a:buNone/>
            </a:pPr>
            <a:r>
              <a:rPr lang="ru-RU" sz="1900" b="1" i="1" dirty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5940152" y="2848310"/>
            <a:ext cx="2588369" cy="3744081"/>
            <a:chOff x="948" y="1547"/>
            <a:chExt cx="2880" cy="3958"/>
          </a:xfrm>
        </p:grpSpPr>
        <p:sp>
          <p:nvSpPr>
            <p:cNvPr id="5" name="AutoShape 10"/>
            <p:cNvSpPr>
              <a:spLocks noChangeArrowheads="1"/>
            </p:cNvSpPr>
            <p:nvPr/>
          </p:nvSpPr>
          <p:spPr bwMode="auto">
            <a:xfrm>
              <a:off x="1530" y="2370"/>
              <a:ext cx="1140" cy="1125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AutoShape 11"/>
            <p:cNvSpPr>
              <a:spLocks noChangeArrowheads="1"/>
            </p:cNvSpPr>
            <p:nvPr/>
          </p:nvSpPr>
          <p:spPr bwMode="auto">
            <a:xfrm>
              <a:off x="1725" y="2910"/>
              <a:ext cx="690" cy="2430"/>
            </a:xfrm>
            <a:prstGeom prst="downArrow">
              <a:avLst>
                <a:gd name="adj1" fmla="val 50000"/>
                <a:gd name="adj2" fmla="val 88043"/>
              </a:avLst>
            </a:prstGeom>
            <a:solidFill>
              <a:srgbClr val="CCC0D9">
                <a:alpha val="7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AutoShape 12"/>
            <p:cNvSpPr>
              <a:spLocks noChangeArrowheads="1"/>
            </p:cNvSpPr>
            <p:nvPr/>
          </p:nvSpPr>
          <p:spPr bwMode="auto">
            <a:xfrm>
              <a:off x="1935" y="2910"/>
              <a:ext cx="225" cy="1530"/>
            </a:xfrm>
            <a:prstGeom prst="downArrow">
              <a:avLst>
                <a:gd name="adj1" fmla="val 50000"/>
                <a:gd name="adj2" fmla="val 170000"/>
              </a:avLst>
            </a:prstGeom>
            <a:solidFill>
              <a:srgbClr val="FFFFFF">
                <a:alpha val="7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AutoShape 13"/>
            <p:cNvSpPr>
              <a:spLocks noChangeArrowheads="1"/>
            </p:cNvSpPr>
            <p:nvPr/>
          </p:nvSpPr>
          <p:spPr bwMode="auto">
            <a:xfrm>
              <a:off x="1935" y="2910"/>
              <a:ext cx="225" cy="600"/>
            </a:xfrm>
            <a:prstGeom prst="downArrow">
              <a:avLst>
                <a:gd name="adj1" fmla="val 50000"/>
                <a:gd name="adj2" fmla="val 66667"/>
              </a:avLst>
            </a:prstGeom>
            <a:solidFill>
              <a:srgbClr val="000000">
                <a:alpha val="7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2325" y="4742"/>
              <a:ext cx="666" cy="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US" sz="2400">
                  <a:solidFill>
                    <a:srgbClr val="6600FF"/>
                  </a:solidFill>
                  <a:latin typeface="Calibri" pitchFamily="34" charset="0"/>
                </a:rPr>
                <a:t>R</a:t>
              </a:r>
              <a:endParaRPr lang="ru-RU">
                <a:solidFill>
                  <a:srgbClr val="6600FF"/>
                </a:solidFill>
              </a:endParaRPr>
            </a:p>
          </p:txBody>
        </p:sp>
        <p:cxnSp>
          <p:nvCxnSpPr>
            <p:cNvPr id="10" name="AutoShape 15"/>
            <p:cNvCxnSpPr>
              <a:cxnSpLocks noChangeShapeType="1"/>
            </p:cNvCxnSpPr>
            <p:nvPr/>
          </p:nvCxnSpPr>
          <p:spPr bwMode="auto">
            <a:xfrm>
              <a:off x="2415" y="4860"/>
              <a:ext cx="34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2325" y="3887"/>
              <a:ext cx="666" cy="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US" sz="2400" dirty="0">
                  <a:latin typeface="Calibri" pitchFamily="34" charset="0"/>
                </a:rPr>
                <a:t>F</a:t>
              </a:r>
              <a:r>
                <a:rPr lang="en-US" sz="2400" baseline="-25000" dirty="0">
                  <a:latin typeface="Calibri" pitchFamily="34" charset="0"/>
                </a:rPr>
                <a:t>2</a:t>
              </a:r>
              <a:endParaRPr lang="ru-RU" dirty="0"/>
            </a:p>
          </p:txBody>
        </p:sp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2415" y="2910"/>
              <a:ext cx="666" cy="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US" sz="2400">
                  <a:latin typeface="Calibri" pitchFamily="34" charset="0"/>
                </a:rPr>
                <a:t>F</a:t>
              </a:r>
              <a:r>
                <a:rPr lang="en-US" sz="2400" baseline="-25000">
                  <a:latin typeface="Calibri" pitchFamily="34" charset="0"/>
                </a:rPr>
                <a:t>1</a:t>
              </a:r>
              <a:endParaRPr lang="ru-RU"/>
            </a:p>
          </p:txBody>
        </p:sp>
        <p:cxnSp>
          <p:nvCxnSpPr>
            <p:cNvPr id="13" name="AutoShape 18"/>
            <p:cNvCxnSpPr>
              <a:cxnSpLocks noChangeShapeType="1"/>
            </p:cNvCxnSpPr>
            <p:nvPr/>
          </p:nvCxnSpPr>
          <p:spPr bwMode="auto">
            <a:xfrm>
              <a:off x="2415" y="4005"/>
              <a:ext cx="34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9"/>
            <p:cNvCxnSpPr>
              <a:cxnSpLocks noChangeShapeType="1"/>
            </p:cNvCxnSpPr>
            <p:nvPr/>
          </p:nvCxnSpPr>
          <p:spPr bwMode="auto">
            <a:xfrm>
              <a:off x="2505" y="3075"/>
              <a:ext cx="34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Text Box 20"/>
            <p:cNvSpPr txBox="1">
              <a:spLocks noChangeArrowheads="1"/>
            </p:cNvSpPr>
            <p:nvPr/>
          </p:nvSpPr>
          <p:spPr bwMode="auto">
            <a:xfrm>
              <a:off x="948" y="1547"/>
              <a:ext cx="2880" cy="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ru-RU" sz="2000" b="1" dirty="0">
                  <a:latin typeface="Courier New" pitchFamily="49" charset="0"/>
                </a:rPr>
                <a:t> </a:t>
              </a:r>
              <a:r>
                <a:rPr lang="en-US" sz="2800" b="1" dirty="0">
                  <a:solidFill>
                    <a:srgbClr val="6600FF"/>
                  </a:solidFill>
                  <a:latin typeface="Courier New" pitchFamily="49" charset="0"/>
                </a:rPr>
                <a:t>R</a:t>
              </a:r>
              <a:r>
                <a:rPr lang="en-US" sz="2800" b="1" dirty="0">
                  <a:latin typeface="Courier New" pitchFamily="49" charset="0"/>
                </a:rPr>
                <a:t> = F</a:t>
              </a:r>
              <a:r>
                <a:rPr lang="en-US" sz="2800" b="1" baseline="-25000" dirty="0">
                  <a:latin typeface="Courier New" pitchFamily="49" charset="0"/>
                </a:rPr>
                <a:t>1</a:t>
              </a:r>
              <a:r>
                <a:rPr lang="en-US" sz="2800" b="1" dirty="0">
                  <a:latin typeface="Courier New" pitchFamily="49" charset="0"/>
                </a:rPr>
                <a:t>+F</a:t>
              </a:r>
              <a:r>
                <a:rPr lang="en-US" sz="2800" b="1" baseline="-25000" dirty="0">
                  <a:latin typeface="Courier New" pitchFamily="49" charset="0"/>
                </a:rPr>
                <a:t>2</a:t>
              </a:r>
              <a:endParaRPr lang="ru-RU" sz="2800" dirty="0"/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9144000" cy="119675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elaxedInset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Сложение двух сил, направленных по одной прямой. Равнодействующая сил.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4"/>
          <a:stretch/>
        </p:blipFill>
        <p:spPr bwMode="auto">
          <a:xfrm>
            <a:off x="323528" y="3209244"/>
            <a:ext cx="2997581" cy="3383147"/>
          </a:xfrm>
          <a:prstGeom prst="rect">
            <a:avLst/>
          </a:prstGeom>
          <a:noFill/>
          <a:ln w="38100" cmpd="dbl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27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80" y="1196752"/>
            <a:ext cx="9134620" cy="5661248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Выясним как найти равнодействующую сил, направленных </a:t>
            </a:r>
            <a:r>
              <a:rPr lang="ru-RU" sz="1800" dirty="0" smtClean="0"/>
              <a:t>по одной </a:t>
            </a:r>
            <a:r>
              <a:rPr lang="ru-RU" sz="1800" dirty="0"/>
              <a:t>прямой в разные стороны.</a:t>
            </a:r>
          </a:p>
          <a:p>
            <a:pPr marL="0" indent="0">
              <a:buNone/>
            </a:pPr>
            <a:r>
              <a:rPr lang="ru-RU" sz="1800" b="1" i="1" dirty="0" smtClean="0"/>
              <a:t>Если на тело действуют две силы, направленные по одной прямой в противоположные стороны, то их равнодействующая направлена в сторону большей по модулю силы, а её модуль равен разности модулей составляющих сил.</a:t>
            </a:r>
          </a:p>
          <a:p>
            <a:pPr marL="0" indent="0" algn="ctr">
              <a:buNone/>
            </a:pPr>
            <a:r>
              <a:rPr lang="en-US" sz="1800" b="1" i="1" dirty="0"/>
              <a:t>R = F2 </a:t>
            </a:r>
            <a:r>
              <a:rPr lang="en-US" sz="1800" b="1" i="1" dirty="0" smtClean="0"/>
              <a:t>– F</a:t>
            </a:r>
            <a:r>
              <a:rPr lang="ru-RU" sz="1800" b="1" i="1" dirty="0" smtClean="0"/>
              <a:t>1</a:t>
            </a:r>
            <a:r>
              <a:rPr lang="en-US" sz="1800" b="1" i="1" dirty="0" smtClean="0"/>
              <a:t> </a:t>
            </a:r>
            <a:r>
              <a:rPr lang="en-US" sz="1800" b="1" i="1" dirty="0"/>
              <a:t>.</a:t>
            </a:r>
            <a:endParaRPr lang="ru-RU" sz="1800" b="1" i="1" dirty="0"/>
          </a:p>
          <a:p>
            <a:pPr marL="0" indent="0">
              <a:buNone/>
            </a:pPr>
            <a:r>
              <a:rPr lang="ru-RU" b="1" i="1" dirty="0"/>
              <a:t>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19675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elaxedInset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Сложение двух сил, направленных по одной прямой. Равнодействующая сил.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" b="7826"/>
          <a:stretch/>
        </p:blipFill>
        <p:spPr bwMode="auto">
          <a:xfrm>
            <a:off x="179512" y="3068960"/>
            <a:ext cx="2691999" cy="3648219"/>
          </a:xfrm>
          <a:prstGeom prst="rect">
            <a:avLst/>
          </a:prstGeom>
          <a:noFill/>
          <a:ln w="57150" cmpd="thinThick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6228185" y="3068959"/>
            <a:ext cx="2679536" cy="3648219"/>
            <a:chOff x="651" y="799"/>
            <a:chExt cx="2880" cy="4194"/>
          </a:xfrm>
        </p:grpSpPr>
        <p:sp>
          <p:nvSpPr>
            <p:cNvPr id="7" name="Text Box 22"/>
            <p:cNvSpPr txBox="1">
              <a:spLocks noChangeArrowheads="1"/>
            </p:cNvSpPr>
            <p:nvPr/>
          </p:nvSpPr>
          <p:spPr bwMode="auto">
            <a:xfrm>
              <a:off x="651" y="799"/>
              <a:ext cx="2880" cy="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en-US" sz="2800" b="1">
                  <a:solidFill>
                    <a:srgbClr val="6600FF"/>
                  </a:solidFill>
                  <a:latin typeface="Courier New" pitchFamily="49" charset="0"/>
                </a:rPr>
                <a:t>R</a:t>
              </a:r>
              <a:r>
                <a:rPr lang="en-US" sz="2800" b="1">
                  <a:latin typeface="Courier New" pitchFamily="49" charset="0"/>
                </a:rPr>
                <a:t> = F</a:t>
              </a:r>
              <a:r>
                <a:rPr lang="en-US" sz="2800" b="1" baseline="-25000">
                  <a:latin typeface="Courier New" pitchFamily="49" charset="0"/>
                </a:rPr>
                <a:t>1</a:t>
              </a:r>
              <a:r>
                <a:rPr lang="en-US" sz="2800" b="1">
                  <a:latin typeface="Courier New" pitchFamily="49" charset="0"/>
                </a:rPr>
                <a:t>+F</a:t>
              </a:r>
              <a:r>
                <a:rPr lang="en-US" sz="2800" b="1" baseline="-25000">
                  <a:latin typeface="Courier New" pitchFamily="49" charset="0"/>
                </a:rPr>
                <a:t>2</a:t>
              </a:r>
              <a:endParaRPr lang="ru-RU" sz="2800"/>
            </a:p>
          </p:txBody>
        </p:sp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1335" y="1577"/>
              <a:ext cx="1551" cy="3416"/>
              <a:chOff x="1530" y="1487"/>
              <a:chExt cx="1551" cy="3416"/>
            </a:xfrm>
          </p:grpSpPr>
          <p:sp>
            <p:nvSpPr>
              <p:cNvPr id="9" name="AutoShape 24"/>
              <p:cNvSpPr>
                <a:spLocks noChangeArrowheads="1"/>
              </p:cNvSpPr>
              <p:nvPr/>
            </p:nvSpPr>
            <p:spPr bwMode="auto">
              <a:xfrm>
                <a:off x="1530" y="1862"/>
                <a:ext cx="1140" cy="1125"/>
              </a:xfrm>
              <a:prstGeom prst="flowChartConnector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AutoShape 25"/>
              <p:cNvSpPr>
                <a:spLocks noChangeArrowheads="1"/>
              </p:cNvSpPr>
              <p:nvPr/>
            </p:nvSpPr>
            <p:spPr bwMode="auto">
              <a:xfrm>
                <a:off x="1725" y="2402"/>
                <a:ext cx="690" cy="1095"/>
              </a:xfrm>
              <a:prstGeom prst="downArrow">
                <a:avLst>
                  <a:gd name="adj1" fmla="val 50000"/>
                  <a:gd name="adj2" fmla="val 39674"/>
                </a:avLst>
              </a:prstGeom>
              <a:solidFill>
                <a:srgbClr val="CCC0D9">
                  <a:alpha val="70195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AutoShape 26"/>
              <p:cNvSpPr>
                <a:spLocks noChangeArrowheads="1"/>
              </p:cNvSpPr>
              <p:nvPr/>
            </p:nvSpPr>
            <p:spPr bwMode="auto">
              <a:xfrm>
                <a:off x="1935" y="2402"/>
                <a:ext cx="225" cy="1950"/>
              </a:xfrm>
              <a:prstGeom prst="downArrow">
                <a:avLst>
                  <a:gd name="adj1" fmla="val 50000"/>
                  <a:gd name="adj2" fmla="val 216667"/>
                </a:avLst>
              </a:prstGeom>
              <a:solidFill>
                <a:srgbClr val="FFFFFF">
                  <a:alpha val="70195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AutoShape 27"/>
              <p:cNvSpPr>
                <a:spLocks noChangeArrowheads="1"/>
              </p:cNvSpPr>
              <p:nvPr/>
            </p:nvSpPr>
            <p:spPr bwMode="auto">
              <a:xfrm flipH="1" flipV="1">
                <a:off x="1950" y="1862"/>
                <a:ext cx="210" cy="540"/>
              </a:xfrm>
              <a:prstGeom prst="downArrow">
                <a:avLst>
                  <a:gd name="adj1" fmla="val 50000"/>
                  <a:gd name="adj2" fmla="val 64286"/>
                </a:avLst>
              </a:prstGeom>
              <a:solidFill>
                <a:srgbClr val="000000">
                  <a:alpha val="70195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Text Box 28"/>
              <p:cNvSpPr txBox="1">
                <a:spLocks noChangeArrowheads="1"/>
              </p:cNvSpPr>
              <p:nvPr/>
            </p:nvSpPr>
            <p:spPr bwMode="auto">
              <a:xfrm>
                <a:off x="2325" y="2987"/>
                <a:ext cx="666" cy="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en-US" sz="2400">
                    <a:solidFill>
                      <a:srgbClr val="6600FF"/>
                    </a:solidFill>
                    <a:latin typeface="Calibri" pitchFamily="34" charset="0"/>
                  </a:rPr>
                  <a:t>R</a:t>
                </a:r>
                <a:endParaRPr lang="ru-RU">
                  <a:solidFill>
                    <a:srgbClr val="6600FF"/>
                  </a:solidFill>
                </a:endParaRPr>
              </a:p>
            </p:txBody>
          </p:sp>
          <p:sp>
            <p:nvSpPr>
              <p:cNvPr id="14" name="Text Box 29"/>
              <p:cNvSpPr txBox="1">
                <a:spLocks noChangeArrowheads="1"/>
              </p:cNvSpPr>
              <p:nvPr/>
            </p:nvSpPr>
            <p:spPr bwMode="auto">
              <a:xfrm>
                <a:off x="2184" y="3990"/>
                <a:ext cx="666" cy="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en-US" sz="2400">
                    <a:latin typeface="Calibri" pitchFamily="34" charset="0"/>
                  </a:rPr>
                  <a:t>F</a:t>
                </a:r>
                <a:r>
                  <a:rPr lang="en-US" sz="2400" baseline="-25000">
                    <a:latin typeface="Calibri" pitchFamily="34" charset="0"/>
                  </a:rPr>
                  <a:t>2</a:t>
                </a:r>
                <a:endParaRPr lang="ru-RU"/>
              </a:p>
            </p:txBody>
          </p:sp>
          <p:sp>
            <p:nvSpPr>
              <p:cNvPr id="15" name="Text Box 30"/>
              <p:cNvSpPr txBox="1">
                <a:spLocks noChangeArrowheads="1"/>
              </p:cNvSpPr>
              <p:nvPr/>
            </p:nvSpPr>
            <p:spPr bwMode="auto">
              <a:xfrm>
                <a:off x="2415" y="1487"/>
                <a:ext cx="666" cy="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en-US" sz="2400">
                    <a:latin typeface="Calibri" pitchFamily="34" charset="0"/>
                  </a:rPr>
                  <a:t>F</a:t>
                </a:r>
                <a:r>
                  <a:rPr lang="en-US" sz="2400" baseline="-25000">
                    <a:latin typeface="Calibri" pitchFamily="34" charset="0"/>
                  </a:rPr>
                  <a:t>1</a:t>
                </a:r>
                <a:endParaRPr lang="ru-RU"/>
              </a:p>
            </p:txBody>
          </p:sp>
          <p:cxnSp>
            <p:nvCxnSpPr>
              <p:cNvPr id="16" name="AutoShape 31"/>
              <p:cNvCxnSpPr>
                <a:cxnSpLocks noChangeShapeType="1"/>
              </p:cNvCxnSpPr>
              <p:nvPr/>
            </p:nvCxnSpPr>
            <p:spPr bwMode="auto">
              <a:xfrm>
                <a:off x="2415" y="3090"/>
                <a:ext cx="34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AutoShape 32"/>
              <p:cNvCxnSpPr>
                <a:cxnSpLocks noChangeShapeType="1"/>
              </p:cNvCxnSpPr>
              <p:nvPr/>
            </p:nvCxnSpPr>
            <p:spPr bwMode="auto">
              <a:xfrm>
                <a:off x="2505" y="1635"/>
                <a:ext cx="34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AutoShape 33"/>
              <p:cNvCxnSpPr>
                <a:cxnSpLocks noChangeShapeType="1"/>
              </p:cNvCxnSpPr>
              <p:nvPr/>
            </p:nvCxnSpPr>
            <p:spPr bwMode="auto">
              <a:xfrm>
                <a:off x="2325" y="4110"/>
                <a:ext cx="34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5561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2506" y="1141320"/>
                <a:ext cx="9131494" cy="571668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1800" dirty="0" smtClean="0"/>
                  <a:t>С увеличением высоты над Землей значение коэффиц</a:t>
                </a:r>
                <a:r>
                  <a:rPr lang="ru-RU" sz="1800" dirty="0"/>
                  <a:t>и</a:t>
                </a:r>
                <a:r>
                  <a:rPr lang="ru-RU" sz="1800" dirty="0" smtClean="0"/>
                  <a:t>ента </a:t>
                </a:r>
                <a:r>
                  <a:rPr lang="en-US" sz="1800" dirty="0" smtClean="0"/>
                  <a:t>g </a:t>
                </a:r>
                <a:r>
                  <a:rPr lang="ru-RU" sz="1800" dirty="0" smtClean="0"/>
                  <a:t>постепенно уменьшается. Например, на высоте 297 км оно оказывается равным не </a:t>
                </a:r>
                <a14:m>
                  <m:oMath xmlns:m="http://schemas.openxmlformats.org/officeDocument/2006/math">
                    <m:r>
                      <a:rPr lang="ru-RU" sz="1800" b="0" i="1">
                        <a:latin typeface="Cambria Math"/>
                      </a:rPr>
                      <m:t>9</m:t>
                    </m:r>
                    <m:r>
                      <a:rPr lang="ru-RU" sz="1800" b="0">
                        <a:latin typeface="Cambria Math"/>
                      </a:rPr>
                      <m:t>,</m:t>
                    </m:r>
                    <m:r>
                      <a:rPr lang="ru-RU" sz="1800" b="0" i="1">
                        <a:latin typeface="Cambria Math"/>
                      </a:rPr>
                      <m:t>8</m:t>
                    </m:r>
                    <m:f>
                      <m:fPr>
                        <m:ctrlPr>
                          <a:rPr lang="ru-RU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/>
                          </a:rPr>
                          <m:t>𝐻</m:t>
                        </m:r>
                      </m:num>
                      <m:den>
                        <m:r>
                          <a:rPr lang="ru-RU" sz="1800" b="0">
                            <a:latin typeface="Cambria Math"/>
                          </a:rPr>
                          <m:t>кг</m:t>
                        </m:r>
                      </m:den>
                    </m:f>
                    <m:r>
                      <a:rPr lang="ru-RU" sz="1800" b="0" i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ru-RU" sz="1800" dirty="0" smtClean="0"/>
                  <a:t>а </a:t>
                </a:r>
                <a14:m>
                  <m:oMath xmlns:m="http://schemas.openxmlformats.org/officeDocument/2006/math">
                    <m:r>
                      <a:rPr lang="ru-RU" sz="1800" b="0" i="1">
                        <a:latin typeface="Cambria Math"/>
                      </a:rPr>
                      <m:t>9</m:t>
                    </m:r>
                    <m:f>
                      <m:fPr>
                        <m:ctrlPr>
                          <a:rPr lang="ru-RU" sz="18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800" b="0" i="1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ru-RU" sz="1800" b="0">
                            <a:latin typeface="Cambria Math"/>
                          </a:rPr>
                          <m:t>кг</m:t>
                        </m:r>
                      </m:den>
                    </m:f>
                  </m:oMath>
                </a14:m>
                <a:r>
                  <a:rPr lang="ru-RU" sz="1800" dirty="0"/>
                  <a:t>.</a:t>
                </a:r>
                <a:endParaRPr lang="ru-RU" sz="1800" dirty="0" smtClean="0"/>
              </a:p>
              <a:p>
                <a:pPr marL="0" indent="0">
                  <a:buNone/>
                </a:pPr>
                <a:r>
                  <a:rPr lang="ru-RU" sz="1800" dirty="0" smtClean="0"/>
                  <a:t>Уменьшение коэффициента пропорциональности означает, что и сила тяжести по мере увеличения высоты над Землей также уменьшается. Также надо учитывать, что земной шар немного сплюснут у полюсов. Поэтому тела, находящиеся около полюсов, расположены немного ближе к центру Земли. Из-за этого сила тяжести на полюсе немного больше, чем на экваторе или на других широтах.</a:t>
                </a:r>
                <a:endParaRPr lang="ru-RU" sz="1800" dirty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06" y="1141320"/>
                <a:ext cx="9131494" cy="5716680"/>
              </a:xfrm>
              <a:blipFill rotWithShape="1">
                <a:blip r:embed="rId3"/>
                <a:stretch>
                  <a:fillRect l="-534" t="-533" r="-7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/>
          <p:cNvSpPr txBox="1">
            <a:spLocks/>
          </p:cNvSpPr>
          <p:nvPr/>
        </p:nvSpPr>
        <p:spPr>
          <a:xfrm>
            <a:off x="0" y="-1680"/>
            <a:ext cx="9144000" cy="1143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vert="horz" lIns="91440" tIns="45720" rIns="91440" bIns="45720" rtlCol="0" anchor="ctr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Явление тяготения. Сила тяжести.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676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680"/>
            <a:ext cx="9144000" cy="1126424"/>
          </a:xfrm>
          <a:blipFill>
            <a:blip r:embed="rId2"/>
            <a:stretch>
              <a:fillRect/>
            </a:stretch>
          </a:blip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elaxedInse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Сила упругости. Закон Гука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0" y="1106212"/>
            <a:ext cx="9159172" cy="575178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dirty="0"/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105814"/>
            <a:ext cx="91591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 знаете, что на все тела, находящиеся на Земле, действует сила тяжести. Под действием силы тяжести падает подброшенный мячик, снег, листья, капли дождя и другие тела. Но все же действие силы тяжести не  всегда приводит к движению тела. Например, книгу, лежащую на столе , на мячик, подвешенный на нити, действует сила </a:t>
            </a:r>
            <a:r>
              <a:rPr lang="ru-RU" dirty="0"/>
              <a:t>т</a:t>
            </a:r>
            <a:r>
              <a:rPr lang="ru-RU" dirty="0" smtClean="0"/>
              <a:t>яжести. Но при этом эти тела не двигаются и не падают </a:t>
            </a:r>
            <a:r>
              <a:rPr lang="ru-RU" dirty="0"/>
              <a:t>н</a:t>
            </a:r>
            <a:r>
              <a:rPr lang="ru-RU" dirty="0" smtClean="0"/>
              <a:t>а пол.</a:t>
            </a:r>
          </a:p>
          <a:p>
            <a:r>
              <a:rPr lang="ru-RU" dirty="0" smtClean="0"/>
              <a:t>Почему же покоятся тела, подвешенные на нити или лежащие на опоре? На эти тела действует другая сила, которая по величине равна силе тяжести, но направлена в противоположную сторону. Что же это за сила и как она возникает?</a:t>
            </a:r>
          </a:p>
          <a:p>
            <a:r>
              <a:rPr lang="ru-RU" dirty="0" smtClean="0"/>
              <a:t>Проведём опыт. На середину горизонтально расположенной доски поставим кирпич. Под действием силы тяжести кирпич движется вниз и прогибает доску – доска деформируется. Но и доска тоже действует на кирпич с силой, направленной вертикально вверх. Это сила называется </a:t>
            </a:r>
            <a:r>
              <a:rPr lang="ru-RU" b="1" i="1" dirty="0" smtClean="0"/>
              <a:t>силой упругости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7" t="20121" r="8269" b="19269"/>
          <a:stretch/>
        </p:blipFill>
        <p:spPr>
          <a:xfrm>
            <a:off x="4607716" y="4213512"/>
            <a:ext cx="4453864" cy="259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3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-6762" y="1124744"/>
            <a:ext cx="9150761" cy="5733256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i="1" dirty="0" smtClean="0"/>
              <a:t>Итак, сила, возникающая в теле в результате его деформации и стремящиеся вернуть тело в исходное положение, называется силой упругости.</a:t>
            </a:r>
            <a:r>
              <a:rPr lang="ru-RU" sz="1800" dirty="0"/>
              <a:t> Силу упругости обозначают буквой </a:t>
            </a:r>
            <a:r>
              <a:rPr lang="en-US" sz="1800" dirty="0"/>
              <a:t>F </a:t>
            </a:r>
            <a:r>
              <a:rPr lang="ru-RU" sz="1800" dirty="0"/>
              <a:t>с индексом: </a:t>
            </a:r>
            <a:r>
              <a:rPr lang="en-US" sz="1800" dirty="0"/>
              <a:t>F</a:t>
            </a:r>
            <a:r>
              <a:rPr lang="ru-RU" sz="1800" dirty="0"/>
              <a:t>упр.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 algn="ctr">
              <a:buNone/>
            </a:pPr>
            <a:endParaRPr lang="ru-RU" sz="1800" dirty="0"/>
          </a:p>
          <a:p>
            <a:pPr marL="0" indent="0" algn="ctr">
              <a:buNone/>
            </a:pPr>
            <a:r>
              <a:rPr lang="ru-RU" sz="2000" b="1" i="1" dirty="0" smtClean="0"/>
              <a:t>Деформация</a:t>
            </a:r>
          </a:p>
          <a:p>
            <a:pPr marL="0" indent="0" algn="ctr">
              <a:buNone/>
            </a:pPr>
            <a:endParaRPr lang="ru-RU" sz="1800" b="1" i="1" dirty="0" smtClean="0"/>
          </a:p>
          <a:p>
            <a:pPr marL="0" indent="0" algn="ctr">
              <a:buNone/>
            </a:pPr>
            <a:endParaRPr lang="ru-RU" sz="1800" b="1" i="1" dirty="0" smtClean="0"/>
          </a:p>
          <a:p>
            <a:pPr marL="0" indent="0">
              <a:buNone/>
            </a:pPr>
            <a:endParaRPr lang="ru-RU" sz="1800" b="1" i="1" dirty="0" smtClean="0"/>
          </a:p>
          <a:p>
            <a:pPr marL="0" indent="0">
              <a:buNone/>
            </a:pPr>
            <a:r>
              <a:rPr lang="ru-RU" sz="1800" b="1" i="1" dirty="0" smtClean="0"/>
              <a:t>    Растяжение              Сжатие                     Сдвиг                    Изгиб                      Кручение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b="1" i="1" dirty="0" smtClean="0"/>
          </a:p>
          <a:p>
            <a:pPr marL="0" indent="0">
              <a:buNone/>
            </a:pPr>
            <a:endParaRPr lang="ru-RU" sz="1800" b="1" i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-1680"/>
            <a:ext cx="9144000" cy="11264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elaxedInset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Сила упругости. Закон Гука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619672" y="3573016"/>
            <a:ext cx="2160240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3041071" y="3681893"/>
            <a:ext cx="1008112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076056" y="3681893"/>
            <a:ext cx="864096" cy="10282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572000" y="3681893"/>
            <a:ext cx="0" cy="10282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292080" y="3573016"/>
            <a:ext cx="2160240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420888"/>
            <a:ext cx="503882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95" y="5839791"/>
            <a:ext cx="3230073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650" y="5492104"/>
            <a:ext cx="2373737" cy="1202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365" y="5733256"/>
            <a:ext cx="2949425" cy="93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484313"/>
            <a:ext cx="16954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971600" y="3429000"/>
            <a:ext cx="144016" cy="12413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339752" y="5013176"/>
            <a:ext cx="51244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8122876" y="4005064"/>
            <a:ext cx="0" cy="7569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228184" y="4999308"/>
            <a:ext cx="648072" cy="6787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552963" y="4991813"/>
            <a:ext cx="19037" cy="4785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30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i="1" dirty="0" smtClean="0"/>
              <a:t>Деформация растяжения </a:t>
            </a:r>
            <a:r>
              <a:rPr lang="ru-RU" sz="1800" dirty="0" smtClean="0"/>
              <a:t>– это деформация при которой происходит изменение линейных размеров тел. Данный вид деформации испытывают тросы, канаты, цепи в подъёмных устройствах, стяжки между вагонами.</a:t>
            </a:r>
          </a:p>
          <a:p>
            <a:pPr marL="0" indent="0">
              <a:buNone/>
            </a:pPr>
            <a:r>
              <a:rPr lang="ru-RU" sz="1800" b="1" i="1" dirty="0"/>
              <a:t>Деформация </a:t>
            </a:r>
            <a:r>
              <a:rPr lang="ru-RU" sz="1800" b="1" i="1" dirty="0" smtClean="0"/>
              <a:t>сжатия </a:t>
            </a:r>
            <a:r>
              <a:rPr lang="ru-RU" sz="1800" dirty="0"/>
              <a:t>– это деформация при которой происходит изменение линейных размеров тел. Данный вид деформации испытывают </a:t>
            </a:r>
            <a:r>
              <a:rPr lang="ru-RU" sz="1800" dirty="0" smtClean="0"/>
              <a:t>опоры мостов, фундаменты строений, материалы, подвергающиеся прессованию тел, и т. д. </a:t>
            </a:r>
          </a:p>
          <a:p>
            <a:pPr marL="0" indent="0">
              <a:buNone/>
            </a:pPr>
            <a:r>
              <a:rPr lang="ru-RU" sz="1800" b="1" i="1" dirty="0"/>
              <a:t>Деформация </a:t>
            </a:r>
            <a:r>
              <a:rPr lang="ru-RU" sz="1800" b="1" i="1" dirty="0" smtClean="0"/>
              <a:t>сдвига </a:t>
            </a:r>
            <a:r>
              <a:rPr lang="ru-RU" sz="1800" dirty="0"/>
              <a:t>– это деформация при которой происходит </a:t>
            </a:r>
            <a:r>
              <a:rPr lang="ru-RU" sz="1800" dirty="0" smtClean="0"/>
              <a:t>смещение слоёв тел друг относительно друга. Деформации сдвига подвержены все балки в местах опор, заклёпки и болты. Скрепляющие детали и т. д. Сдвиг на большие углы может привести к разрушению тела – срезу. Срез происходит при работе ножниц, долота, зубила, зубьев пилы.</a:t>
            </a:r>
          </a:p>
          <a:p>
            <a:pPr marL="0" indent="0">
              <a:buNone/>
            </a:pPr>
            <a:r>
              <a:rPr lang="ru-RU" sz="1800" b="1" i="1" dirty="0"/>
              <a:t>Деформация </a:t>
            </a:r>
            <a:r>
              <a:rPr lang="ru-RU" sz="1800" b="1" i="1" dirty="0" smtClean="0"/>
              <a:t>изгиба </a:t>
            </a:r>
            <a:r>
              <a:rPr lang="ru-RU" sz="1800" dirty="0"/>
              <a:t>– это деформация при которой происходит </a:t>
            </a:r>
            <a:r>
              <a:rPr lang="ru-RU" sz="1800" dirty="0" smtClean="0"/>
              <a:t>растяжение внешних слоёв и сжатие внутренних слоёв тела, средний слой практически не деформируется. Деформации изгиба возникают при </a:t>
            </a:r>
            <a:r>
              <a:rPr lang="ru-RU" sz="1800" dirty="0" err="1" smtClean="0"/>
              <a:t>прогибании</a:t>
            </a:r>
            <a:r>
              <a:rPr lang="ru-RU" sz="1800" dirty="0" smtClean="0"/>
              <a:t> опоры. Чем больше прогибается опора, тем больше сила упругости.</a:t>
            </a:r>
          </a:p>
          <a:p>
            <a:pPr marL="0" indent="0">
              <a:buNone/>
            </a:pPr>
            <a:r>
              <a:rPr lang="ru-RU" sz="1800" b="1" i="1" dirty="0"/>
              <a:t>Деформация </a:t>
            </a:r>
            <a:r>
              <a:rPr lang="ru-RU" sz="1800" b="1" i="1" dirty="0" smtClean="0"/>
              <a:t>кручения </a:t>
            </a:r>
            <a:r>
              <a:rPr lang="ru-RU" sz="1800" dirty="0"/>
              <a:t>– это деформация при которой </a:t>
            </a:r>
            <a:r>
              <a:rPr lang="ru-RU" sz="1800" dirty="0" smtClean="0"/>
              <a:t>слои тела сдвигаются, но при этом поворачиваются вокруг своей оси.</a:t>
            </a:r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-1680"/>
            <a:ext cx="9144000" cy="11264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elaxedInset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Сила упругости. Закон Гука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524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34606"/>
            <a:ext cx="9144000" cy="5723394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-1680"/>
            <a:ext cx="9144000" cy="11264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elaxedInset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Сила упругости. Закон Гука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58977"/>
            <a:ext cx="5688632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69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Часто силу упругости называют </a:t>
            </a:r>
            <a:r>
              <a:rPr lang="ru-RU" sz="1800" b="1" i="1" dirty="0" smtClean="0"/>
              <a:t>силой реакции опоры</a:t>
            </a:r>
            <a:r>
              <a:rPr lang="ru-RU" sz="1800" dirty="0" smtClean="0"/>
              <a:t>. </a:t>
            </a:r>
          </a:p>
          <a:p>
            <a:pPr marL="0" indent="0">
              <a:buNone/>
            </a:pPr>
            <a:r>
              <a:rPr lang="ru-RU" sz="1800" dirty="0" smtClean="0"/>
              <a:t>Сила упругости всегда направлена противоположно той силе, которая вызвала изменение формы или размеров тела.</a:t>
            </a:r>
            <a:endParaRPr lang="ru-RU" sz="1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-1680"/>
            <a:ext cx="9144000" cy="11264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elaxedInset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Сила упругости. Закон Гука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96952"/>
            <a:ext cx="5814715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79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-1680"/>
            <a:ext cx="9144000" cy="112642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elaxedInset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Сила упругости. Закон Гука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/>
              <p:cNvSpPr>
                <a:spLocks noGrp="1"/>
              </p:cNvSpPr>
              <p:nvPr>
                <p:ph idx="1"/>
              </p:nvPr>
            </p:nvSpPr>
            <p:spPr>
              <a:xfrm>
                <a:off x="-7266" y="1124744"/>
                <a:ext cx="9151266" cy="5733256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1800" dirty="0"/>
                  <a:t>Английский ученый </a:t>
                </a:r>
                <a:r>
                  <a:rPr lang="ru-RU" sz="1800" b="1" i="1" dirty="0"/>
                  <a:t>Роберт Гук</a:t>
                </a:r>
                <a:r>
                  <a:rPr lang="ru-RU" sz="1800" dirty="0"/>
                  <a:t>, современник Ньютона, установил, как зависит сила упругости от деформации</a:t>
                </a:r>
                <a:r>
                  <a:rPr lang="ru-RU" sz="1800" dirty="0" smtClean="0"/>
                  <a:t>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ru-RU" sz="1800" dirty="0"/>
                  <a:t>Изменение длины тела при растяжении (или сжатии) прямо пропорционально модулю силы упругости.</a:t>
                </a: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ru-RU" sz="1800" dirty="0"/>
                  <a:t>                 </a:t>
                </a:r>
                <a:r>
                  <a:rPr lang="en-US" sz="1800" b="1" dirty="0"/>
                  <a:t>F</a:t>
                </a:r>
                <a:r>
                  <a:rPr lang="ru-RU" sz="1800" b="1" baseline="-25000" dirty="0"/>
                  <a:t>упр.</a:t>
                </a:r>
                <a:r>
                  <a:rPr lang="ru-RU" sz="1800" b="1" dirty="0"/>
                  <a:t> = </a:t>
                </a:r>
                <a:r>
                  <a:rPr lang="en-US" sz="1800" b="1" i="1" dirty="0"/>
                  <a:t>k </a:t>
                </a:r>
                <a:r>
                  <a:rPr lang="el-GR" sz="1800" b="1" i="1" dirty="0"/>
                  <a:t>Δ</a:t>
                </a:r>
                <a:r>
                  <a:rPr lang="en-US" sz="1800" b="1" i="1" dirty="0"/>
                  <a:t>l</a:t>
                </a:r>
                <a:endParaRPr lang="ru-RU" sz="1800" b="1" i="1" dirty="0"/>
              </a:p>
              <a:p>
                <a:pPr marL="0" indent="0">
                  <a:buNone/>
                </a:pPr>
                <a:r>
                  <a:rPr lang="el-GR" sz="1800" b="1" i="1" dirty="0"/>
                  <a:t>Δ</a:t>
                </a:r>
                <a:r>
                  <a:rPr lang="en-US" sz="1800" b="1" i="1" dirty="0"/>
                  <a:t>l</a:t>
                </a:r>
                <a:r>
                  <a:rPr lang="ru-RU" sz="1800" i="1" dirty="0"/>
                  <a:t>- </a:t>
                </a:r>
                <a:r>
                  <a:rPr lang="ru-RU" sz="1800" dirty="0"/>
                  <a:t>удлинение тела</a:t>
                </a:r>
              </a:p>
              <a:p>
                <a:pPr marL="0" indent="0">
                  <a:buNone/>
                </a:pPr>
                <a:r>
                  <a:rPr lang="en-US" sz="1800" b="1" i="1" dirty="0"/>
                  <a:t>k</a:t>
                </a:r>
                <a:r>
                  <a:rPr lang="ru-RU" sz="1800" i="1" dirty="0"/>
                  <a:t> – </a:t>
                </a:r>
                <a:r>
                  <a:rPr lang="ru-RU" sz="1800" dirty="0"/>
                  <a:t>коэффициент пропорциональности, который называется </a:t>
                </a:r>
                <a:r>
                  <a:rPr lang="ru-RU" sz="1800" b="1" dirty="0"/>
                  <a:t>жёсткостью</a:t>
                </a:r>
                <a:r>
                  <a:rPr lang="ru-RU" sz="1800" dirty="0"/>
                  <a:t>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ru-RU" sz="1800" b="1" i="1" dirty="0"/>
                  <a:t>Жёсткость</a:t>
                </a:r>
                <a:r>
                  <a:rPr lang="ru-RU" sz="1800" i="1" dirty="0"/>
                  <a:t> </a:t>
                </a:r>
                <a:r>
                  <a:rPr lang="ru-RU" sz="1800" dirty="0"/>
                  <a:t>тела зависит от формы и размеров тела, а также от материала, из которого оно изготовлено</a:t>
                </a:r>
                <a:r>
                  <a:rPr lang="ru-RU" sz="1800" dirty="0" smtClean="0"/>
                  <a:t>. Жёсткость в СИ выражается в ньютонах на метр</a:t>
                </a:r>
                <a:r>
                  <a:rPr lang="ru-RU" sz="2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/>
                          </a:rPr>
                          <m:t>Н</m:t>
                        </m:r>
                      </m:num>
                      <m:den>
                        <m:r>
                          <a:rPr lang="ru-RU" sz="2000" i="1">
                            <a:latin typeface="Cambria Math"/>
                          </a:rPr>
                          <m:t>м</m:t>
                        </m:r>
                      </m:den>
                    </m:f>
                  </m:oMath>
                </a14:m>
                <a:r>
                  <a:rPr lang="ru-RU" sz="1800" dirty="0" smtClean="0"/>
                  <a:t>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ru-RU" sz="1800" dirty="0" smtClean="0"/>
                  <a:t>Закон Гука справедлив только для упругой деформации. Если после прекращения действия сил, деформирующих тело, оно возвращается в исходное положение, то деформация является </a:t>
                </a:r>
                <a:r>
                  <a:rPr lang="ru-RU" sz="1800" i="1" dirty="0" smtClean="0"/>
                  <a:t>упругой</a:t>
                </a:r>
                <a:r>
                  <a:rPr lang="ru-RU" sz="1800" dirty="0" smtClean="0"/>
                  <a:t>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ru-RU" sz="1800" dirty="0"/>
              </a:p>
              <a:p>
                <a:pPr marL="0" indent="0">
                  <a:lnSpc>
                    <a:spcPct val="90000"/>
                  </a:lnSpc>
                  <a:buNone/>
                </a:pPr>
                <a:endParaRPr lang="ru-RU" sz="1800" dirty="0"/>
              </a:p>
              <a:p>
                <a:pPr marL="0" indent="0">
                  <a:buNone/>
                </a:pPr>
                <a:endParaRPr lang="ru-RU" sz="1800" dirty="0"/>
              </a:p>
            </p:txBody>
          </p:sp>
        </mc:Choice>
        <mc:Fallback xmlns=""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7266" y="1124744"/>
                <a:ext cx="9151266" cy="5733256"/>
              </a:xfrm>
              <a:blipFill rotWithShape="1">
                <a:blip r:embed="rId4"/>
                <a:stretch>
                  <a:fillRect l="-600" t="-532" r="-7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793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stretch>
              <a:fillRect/>
            </a:stretch>
          </a:blip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elaxedInse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Динамометр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76" y="1124744"/>
            <a:ext cx="9131424" cy="5733256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На практике часто приходится измерять силу, с которой одно тело действует на другое. Для измерения силы используется прибор, который называется </a:t>
            </a:r>
            <a:r>
              <a:rPr lang="ru-RU" sz="1800" b="1" i="1" dirty="0"/>
              <a:t>динамометр</a:t>
            </a:r>
            <a:r>
              <a:rPr lang="ru-RU" sz="1800" dirty="0"/>
              <a:t> (от греч. </a:t>
            </a:r>
            <a:r>
              <a:rPr lang="ru-RU" sz="1800" dirty="0" err="1"/>
              <a:t>динамис</a:t>
            </a:r>
            <a:r>
              <a:rPr lang="ru-RU" sz="1800" dirty="0"/>
              <a:t> - сила, </a:t>
            </a:r>
            <a:r>
              <a:rPr lang="ru-RU" sz="1800" dirty="0" err="1" smtClean="0"/>
              <a:t>м</a:t>
            </a:r>
            <a:r>
              <a:rPr lang="ru-RU" sz="1800" dirty="0" err="1"/>
              <a:t>етрео</a:t>
            </a:r>
            <a:r>
              <a:rPr lang="ru-RU" sz="1800" dirty="0"/>
              <a:t> - измеряю</a:t>
            </a:r>
            <a:r>
              <a:rPr lang="ru-RU" sz="1800" dirty="0" smtClean="0"/>
              <a:t>).</a:t>
            </a:r>
          </a:p>
          <a:p>
            <a:pPr marL="0" indent="0">
              <a:buNone/>
            </a:pPr>
            <a:r>
              <a:rPr lang="ru-RU" sz="1800" dirty="0"/>
              <a:t>Динамометры бывают различного устройства. Основная их часть - стальная пружина, которой придают разную форму в зависимости от назначения прибора. Устройство простейшего динамометра основывается на сравнении любой силы с силой упругости пружины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dirty="0"/>
              <a:t>С помощью динамометра измеряется не только сила тяжести, но и другие силы, такие как (</a:t>
            </a:r>
            <a:r>
              <a:rPr lang="ru-RU" sz="1800" dirty="0" smtClean="0"/>
              <a:t>сила </a:t>
            </a:r>
            <a:r>
              <a:rPr lang="ru-RU" sz="1800" dirty="0"/>
              <a:t>упругости, сила трения и т. д</a:t>
            </a:r>
            <a:r>
              <a:rPr lang="ru-RU" sz="1800" dirty="0" smtClean="0"/>
              <a:t>.).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Так, например, для измерения силы различных мышечных групп человека используется </a:t>
            </a:r>
            <a:r>
              <a:rPr lang="ru-RU" sz="1800" b="1" i="1" dirty="0"/>
              <a:t>медицинские динамометры</a:t>
            </a:r>
            <a:r>
              <a:rPr lang="ru-RU" sz="1800" dirty="0" smtClean="0"/>
              <a:t>.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Для измерения мускульной силы руки при сжатии кисти в кулак применяется </a:t>
            </a:r>
            <a:r>
              <a:rPr lang="ru-RU" sz="1800" b="1" i="1" dirty="0"/>
              <a:t>ручной динамометр</a:t>
            </a:r>
            <a:r>
              <a:rPr lang="ru-RU" sz="1800" dirty="0"/>
              <a:t> </a:t>
            </a:r>
            <a:r>
              <a:rPr lang="ru-RU" sz="1800" b="1" i="1" dirty="0"/>
              <a:t>- силомер</a:t>
            </a:r>
            <a:r>
              <a:rPr lang="ru-RU" sz="1800" dirty="0" smtClean="0"/>
              <a:t>.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Для измерения больших сил, таких, например, как тяговые усилия тракторов, тягачей, локомотивов, морских и речных буксиров, используют специальные </a:t>
            </a:r>
            <a:r>
              <a:rPr lang="ru-RU" sz="1800" b="1" i="1" dirty="0"/>
              <a:t>тяговые динамометры</a:t>
            </a:r>
            <a:r>
              <a:rPr lang="ru-RU" sz="1800" dirty="0"/>
              <a:t>. </a:t>
            </a:r>
          </a:p>
          <a:p>
            <a:pPr marL="0" indent="0">
              <a:buNone/>
            </a:pPr>
            <a:r>
              <a:rPr lang="ru-RU" sz="1800" dirty="0" smtClean="0"/>
              <a:t>Применяются </a:t>
            </a:r>
            <a:r>
              <a:rPr lang="ru-RU" sz="1800" dirty="0"/>
              <a:t>также ртутные, гидравлические, электрические и другие динамометры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166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1191</Words>
  <Application>Microsoft Office PowerPoint</Application>
  <PresentationFormat>Экран (4:3)</PresentationFormat>
  <Paragraphs>92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Явление тяготения. Сила тяжести.</vt:lpstr>
      <vt:lpstr>Презентация PowerPoint</vt:lpstr>
      <vt:lpstr>Сила упругости. Закон Гука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Динамометр</vt:lpstr>
      <vt:lpstr>Презентация PowerPoint</vt:lpstr>
      <vt:lpstr>Сложение двух сил, направленных по одной прямой. Равнодействующая сил.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Сила</dc:title>
  <dc:creator>Бармалей</dc:creator>
  <cp:lastModifiedBy>Бармалей</cp:lastModifiedBy>
  <cp:revision>94</cp:revision>
  <dcterms:created xsi:type="dcterms:W3CDTF">2013-02-03T07:44:09Z</dcterms:created>
  <dcterms:modified xsi:type="dcterms:W3CDTF">2013-04-02T02:57:13Z</dcterms:modified>
</cp:coreProperties>
</file>