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7" r:id="rId5"/>
    <p:sldId id="268" r:id="rId6"/>
    <p:sldId id="272" r:id="rId7"/>
    <p:sldId id="273" r:id="rId8"/>
    <p:sldId id="275" r:id="rId9"/>
    <p:sldId id="27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94660"/>
  </p:normalViewPr>
  <p:slideViewPr>
    <p:cSldViewPr>
      <p:cViewPr varScale="1">
        <p:scale>
          <a:sx n="127" d="100"/>
          <a:sy n="127" d="100"/>
        </p:scale>
        <p:origin x="-33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3CBC-2086-4A28-9535-37407ACB1732}" type="datetimeFigureOut">
              <a:rPr lang="ru-RU" smtClean="0"/>
              <a:t>02.04.2013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2DE52-728F-4508-85F7-BD402B88141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186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3CBC-2086-4A28-9535-37407ACB1732}" type="datetimeFigureOut">
              <a:rPr lang="ru-RU" smtClean="0"/>
              <a:t>02.04.2013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2DE52-728F-4508-85F7-BD402B88141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8341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3CBC-2086-4A28-9535-37407ACB1732}" type="datetimeFigureOut">
              <a:rPr lang="ru-RU" smtClean="0"/>
              <a:t>02.04.2013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2DE52-728F-4508-85F7-BD402B88141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7669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3CBC-2086-4A28-9535-37407ACB1732}" type="datetimeFigureOut">
              <a:rPr lang="ru-RU" smtClean="0"/>
              <a:t>02.04.2013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2DE52-728F-4508-85F7-BD402B88141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0861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3CBC-2086-4A28-9535-37407ACB1732}" type="datetimeFigureOut">
              <a:rPr lang="ru-RU" smtClean="0"/>
              <a:t>02.04.2013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2DE52-728F-4508-85F7-BD402B88141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8103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3CBC-2086-4A28-9535-37407ACB1732}" type="datetimeFigureOut">
              <a:rPr lang="ru-RU" smtClean="0"/>
              <a:t>02.04.2013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2DE52-728F-4508-85F7-BD402B88141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9570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3CBC-2086-4A28-9535-37407ACB1732}" type="datetimeFigureOut">
              <a:rPr lang="ru-RU" smtClean="0"/>
              <a:t>02.04.2013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2DE52-728F-4508-85F7-BD402B88141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0515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3CBC-2086-4A28-9535-37407ACB1732}" type="datetimeFigureOut">
              <a:rPr lang="ru-RU" smtClean="0"/>
              <a:t>02.04.2013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2DE52-728F-4508-85F7-BD402B88141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3862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3CBC-2086-4A28-9535-37407ACB1732}" type="datetimeFigureOut">
              <a:rPr lang="ru-RU" smtClean="0"/>
              <a:t>02.04.2013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2DE52-728F-4508-85F7-BD402B88141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3025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3CBC-2086-4A28-9535-37407ACB1732}" type="datetimeFigureOut">
              <a:rPr lang="ru-RU" smtClean="0"/>
              <a:t>02.04.2013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2DE52-728F-4508-85F7-BD402B88141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1351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3CBC-2086-4A28-9535-37407ACB1732}" type="datetimeFigureOut">
              <a:rPr lang="ru-RU" smtClean="0"/>
              <a:t>02.04.2013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2DE52-728F-4508-85F7-BD402B88141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7909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33CBC-2086-4A28-9535-37407ACB1732}" type="datetimeFigureOut">
              <a:rPr lang="ru-RU" smtClean="0"/>
              <a:t>02.04.2013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2DE52-728F-4508-85F7-BD402B88141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4367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wmf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бъект 22"/>
          <p:cNvSpPr>
            <a:spLocks noGrp="1"/>
          </p:cNvSpPr>
          <p:nvPr>
            <p:ph idx="1"/>
          </p:nvPr>
        </p:nvSpPr>
        <p:spPr>
          <a:xfrm>
            <a:off x="-5428" y="1126424"/>
            <a:ext cx="9149427" cy="5731576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Когда говорят о силе, важно указывать, не только её направление и значение, но и точку приложения.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Результат действия силы будет разным, хотя и по направлению, и по модулю силы равны. Это значит, что результат действия силы зависит от точки  приложения силы.</a:t>
            </a:r>
            <a:endParaRPr lang="ru-RU" sz="1800" dirty="0"/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0" y="0"/>
            <a:ext cx="9144000" cy="112642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relaxedInset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Сила. Единицы силы.</a:t>
            </a:r>
            <a:endParaRPr lang="ru-RU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5" name="Объект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8" t="29052" r="10778" b="14975"/>
          <a:stretch/>
        </p:blipFill>
        <p:spPr>
          <a:xfrm>
            <a:off x="198455" y="2204864"/>
            <a:ext cx="4142186" cy="2692420"/>
          </a:xfrm>
          <a:prstGeom prst="rect">
            <a:avLst/>
          </a:prstGeom>
        </p:spPr>
      </p:pic>
      <p:pic>
        <p:nvPicPr>
          <p:cNvPr id="26" name="Объект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8" t="27071" r="13887" b="10331"/>
          <a:stretch/>
        </p:blipFill>
        <p:spPr>
          <a:xfrm>
            <a:off x="5076056" y="2187597"/>
            <a:ext cx="3888432" cy="272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63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>
            <a:off x="0" y="1126424"/>
            <a:ext cx="9144000" cy="5731576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Итак, </a:t>
            </a:r>
            <a:r>
              <a:rPr lang="ru-RU" sz="2000" b="1" i="1" dirty="0" smtClean="0"/>
              <a:t>результат действия силы на тело зависит от её модуля, направления и точки приложения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                                                                             </a:t>
            </a:r>
            <a:r>
              <a:rPr lang="ru-RU" sz="2800" b="1" i="1" dirty="0" smtClean="0"/>
              <a:t>модуль</a:t>
            </a:r>
          </a:p>
          <a:p>
            <a:pPr marL="0" indent="0">
              <a:buNone/>
            </a:pPr>
            <a:r>
              <a:rPr lang="ru-RU" sz="2000" dirty="0" smtClean="0"/>
              <a:t>                                                                                       </a:t>
            </a: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                                 </a:t>
            </a:r>
            <a:r>
              <a:rPr lang="ru-RU" b="1" i="1" dirty="0" smtClean="0"/>
              <a:t>Сила                  </a:t>
            </a:r>
            <a:r>
              <a:rPr lang="ru-RU" sz="2800" b="1" i="1" dirty="0" smtClean="0"/>
              <a:t>направление                </a:t>
            </a:r>
          </a:p>
          <a:p>
            <a:pPr marL="0" indent="0">
              <a:buNone/>
            </a:pPr>
            <a:r>
              <a:rPr lang="ru-RU" sz="2800" b="1" i="1" dirty="0"/>
              <a:t> </a:t>
            </a:r>
            <a:r>
              <a:rPr lang="ru-RU" sz="2800" b="1" i="1" dirty="0" smtClean="0"/>
              <a:t>              </a:t>
            </a:r>
          </a:p>
          <a:p>
            <a:pPr marL="0" indent="0">
              <a:buNone/>
            </a:pPr>
            <a:r>
              <a:rPr lang="ru-RU" sz="2800" b="1" i="1" dirty="0"/>
              <a:t> </a:t>
            </a:r>
            <a:r>
              <a:rPr lang="ru-RU" sz="2800" b="1" i="1" dirty="0" smtClean="0"/>
              <a:t>                                                     точка приложения</a:t>
            </a:r>
            <a:endParaRPr lang="ru-RU" sz="2800" b="1" i="1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0" y="0"/>
            <a:ext cx="9144000" cy="112642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relaxedInset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Сила. Единицы силы.</a:t>
            </a:r>
            <a:endParaRPr lang="ru-RU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2987824" y="3284984"/>
            <a:ext cx="1296144" cy="72008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987824" y="4149080"/>
            <a:ext cx="1368152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987824" y="4402465"/>
            <a:ext cx="1224136" cy="68271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200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Объект 18"/>
              <p:cNvSpPr>
                <a:spLocks noGrp="1"/>
              </p:cNvSpPr>
              <p:nvPr>
                <p:ph idx="1"/>
              </p:nvPr>
            </p:nvSpPr>
            <p:spPr>
              <a:xfrm>
                <a:off x="7724" y="1126424"/>
                <a:ext cx="9136276" cy="573157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sz="1800" dirty="0" smtClean="0"/>
                  <a:t>Так как сила – это физическая величина, то её можно измерить, то есть сравнить с силой, принятой за единицу. За </a:t>
                </a:r>
                <a:r>
                  <a:rPr lang="ru-RU" sz="1800" b="1" i="1" dirty="0" smtClean="0"/>
                  <a:t>единицу силы </a:t>
                </a:r>
                <a:r>
                  <a:rPr lang="ru-RU" sz="1800" dirty="0" smtClean="0"/>
                  <a:t>принята сила, которая за время 1 с изменяет скорость тела массой 1 кг на </a:t>
                </a:r>
                <a14:m>
                  <m:oMath xmlns:m="http://schemas.openxmlformats.org/officeDocument/2006/math">
                    <m:r>
                      <a:rPr lang="ru-RU" sz="1800" i="1">
                        <a:latin typeface="Cambria Math"/>
                      </a:rPr>
                      <m:t>1</m:t>
                    </m:r>
                    <m:f>
                      <m:fPr>
                        <m:ctrlPr>
                          <a:rPr lang="ru-RU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1800"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z="1800"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r>
                  <a:rPr lang="ru-RU" sz="1800" dirty="0" smtClean="0"/>
                  <a:t>.</a:t>
                </a:r>
              </a:p>
              <a:p>
                <a:pPr marL="0" indent="0">
                  <a:buNone/>
                </a:pPr>
                <a:r>
                  <a:rPr lang="ru-RU" sz="1800" dirty="0" smtClean="0"/>
                  <a:t>В честь великого английского учёного И. Ньютона эта единица названа </a:t>
                </a:r>
                <a:r>
                  <a:rPr lang="ru-RU" sz="1800" b="1" i="1" dirty="0" smtClean="0"/>
                  <a:t>ньютоном (1Н)</a:t>
                </a:r>
                <a:r>
                  <a:rPr lang="ru-RU" sz="1800" dirty="0" smtClean="0"/>
                  <a:t>.</a:t>
                </a:r>
                <a:endParaRPr lang="ru-RU" sz="1800" b="1" i="1" dirty="0" smtClean="0"/>
              </a:p>
              <a:p>
                <a:pPr marL="0" indent="0">
                  <a:buNone/>
                </a:pPr>
                <a:r>
                  <a:rPr lang="ru-RU" sz="1800" dirty="0" smtClean="0"/>
                  <a:t>Часто применяют и другие единицы -  </a:t>
                </a:r>
                <a:r>
                  <a:rPr lang="ru-RU" sz="1800" i="1" dirty="0" smtClean="0"/>
                  <a:t>килоньютоны</a:t>
                </a:r>
                <a:r>
                  <a:rPr lang="ru-RU" sz="1800" dirty="0" smtClean="0"/>
                  <a:t> и </a:t>
                </a:r>
                <a:r>
                  <a:rPr lang="ru-RU" sz="1800" i="1" dirty="0" smtClean="0"/>
                  <a:t>миллиньютоны</a:t>
                </a:r>
                <a:r>
                  <a:rPr lang="ru-RU" sz="1800" dirty="0" smtClean="0"/>
                  <a:t>:</a:t>
                </a:r>
              </a:p>
              <a:p>
                <a:pPr marL="0" indent="0">
                  <a:buNone/>
                </a:pPr>
                <a:r>
                  <a:rPr lang="ru-RU" sz="1800" dirty="0" smtClean="0"/>
                  <a:t>1 кН=1000Н,</a:t>
                </a:r>
              </a:p>
              <a:p>
                <a:pPr marL="0" indent="0">
                  <a:buNone/>
                </a:pPr>
                <a:r>
                  <a:rPr lang="ru-RU" sz="1800" dirty="0" smtClean="0"/>
                  <a:t>1мН=0,001Н.</a:t>
                </a:r>
                <a:endParaRPr lang="ru-RU" sz="1800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19" name="Объект 1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24" y="1126424"/>
                <a:ext cx="9136276" cy="5731576"/>
              </a:xfrm>
              <a:blipFill rotWithShape="1">
                <a:blip r:embed="rId3"/>
                <a:stretch>
                  <a:fillRect l="-534" t="-5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Заголовок 1"/>
          <p:cNvSpPr txBox="1">
            <a:spLocks/>
          </p:cNvSpPr>
          <p:nvPr/>
        </p:nvSpPr>
        <p:spPr>
          <a:xfrm>
            <a:off x="0" y="0"/>
            <a:ext cx="9144000" cy="112642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relaxedInset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Сила. Единицы силы.</a:t>
            </a:r>
            <a:endParaRPr lang="ru-RU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780928"/>
            <a:ext cx="2929012" cy="4022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2699791" y="4804472"/>
            <a:ext cx="33123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Исаак Ньютон ( 1642-1727)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87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relaxedInse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Явление тяготения.</a:t>
            </a:r>
            <a:b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Сила тяжести.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263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" r="-2099" b="36276"/>
          <a:stretch/>
        </p:blipFill>
        <p:spPr>
          <a:xfrm>
            <a:off x="395536" y="9956"/>
            <a:ext cx="8582827" cy="6848044"/>
          </a:xfrm>
        </p:spPr>
      </p:pic>
    </p:spTree>
    <p:extLst>
      <p:ext uri="{BB962C8B-B14F-4D97-AF65-F5344CB8AC3E}">
        <p14:creationId xmlns:p14="http://schemas.microsoft.com/office/powerpoint/2010/main" val="45124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680"/>
            <a:ext cx="9144000" cy="1143000"/>
          </a:xfrm>
          <a:blipFill>
            <a:blip r:embed="rId2"/>
            <a:stretch>
              <a:fillRect/>
            </a:stretch>
          </a:blipFill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Явление тяготения. Сила тяжести.</a:t>
            </a:r>
            <a:endParaRPr lang="ru-RU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blipFill>
                  <a:blip r:embed="rId3"/>
                  <a:stretch>
                    <a:fillRect/>
                  </a:stretch>
                </a:blipFill>
              </a:rPr>
              <a:t>.</a:t>
            </a:r>
            <a:endParaRPr lang="ru-RU" dirty="0">
              <a:blipFill>
                <a:blip r:embed="rId3"/>
                <a:stretch>
                  <a:fillRect/>
                </a:stretch>
              </a:blipFill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91" r="33792" b="5450"/>
          <a:stretch/>
        </p:blipFill>
        <p:spPr>
          <a:xfrm>
            <a:off x="-1" y="2149838"/>
            <a:ext cx="5382769" cy="3266024"/>
          </a:xfrm>
          <a:prstGeom prst="rect">
            <a:avLst/>
          </a:prstGeom>
        </p:spPr>
      </p:pic>
      <p:pic>
        <p:nvPicPr>
          <p:cNvPr id="5" name="Объект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51" t="63674" r="428" b="3974"/>
          <a:stretch/>
        </p:blipFill>
        <p:spPr>
          <a:xfrm>
            <a:off x="5477753" y="1700808"/>
            <a:ext cx="3655855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1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62" y="1124744"/>
            <a:ext cx="9134437" cy="5733256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blipFill>
                  <a:blip r:embed="rId2"/>
                  <a:stretch>
                    <a:fillRect/>
                  </a:stretch>
                </a:blipFill>
              </a:rPr>
              <a:t>..</a:t>
            </a:r>
            <a:endParaRPr lang="ru-RU" dirty="0">
              <a:blipFill>
                <a:blip r:embed="rId2"/>
                <a:stretch>
                  <a:fillRect/>
                </a:stretch>
              </a:blip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1680"/>
            <a:ext cx="9144000" cy="1143000"/>
          </a:xfrm>
          <a:blipFill>
            <a:blip r:embed="rId3"/>
            <a:stretch>
              <a:fillRect/>
            </a:stretch>
          </a:blipFill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Явление тяготения. Сила тяжести.</a:t>
            </a:r>
            <a:endParaRPr lang="ru-RU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" t="8190" r="51484" b="66750"/>
          <a:stretch/>
        </p:blipFill>
        <p:spPr>
          <a:xfrm>
            <a:off x="323528" y="2330695"/>
            <a:ext cx="4238194" cy="2868272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19" r="52895" b="12298"/>
          <a:stretch/>
        </p:blipFill>
        <p:spPr>
          <a:xfrm>
            <a:off x="5004048" y="1196752"/>
            <a:ext cx="3665322" cy="542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86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62" y="1124744"/>
            <a:ext cx="9138437" cy="5733256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blipFill>
                  <a:blip r:embed="rId2"/>
                  <a:stretch>
                    <a:fillRect/>
                  </a:stretch>
                </a:blipFill>
              </a:rPr>
              <a:t>.</a:t>
            </a:r>
            <a:endParaRPr lang="ru-RU" dirty="0">
              <a:blipFill>
                <a:blip r:embed="rId2"/>
                <a:stretch>
                  <a:fillRect/>
                </a:stretch>
              </a:blip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1680"/>
            <a:ext cx="9144000" cy="1143000"/>
          </a:xfrm>
          <a:blipFill>
            <a:blip r:embed="rId3"/>
            <a:stretch>
              <a:fillRect/>
            </a:stretch>
          </a:blipFill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Явление тяготения. Сила тяжести.</a:t>
            </a:r>
            <a:endParaRPr lang="ru-RU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41" t="51953" r="5078" b="1915"/>
          <a:stretch/>
        </p:blipFill>
        <p:spPr>
          <a:xfrm>
            <a:off x="4860032" y="1196752"/>
            <a:ext cx="4176464" cy="5441170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1" t="9599" r="-654" b="47923"/>
          <a:stretch/>
        </p:blipFill>
        <p:spPr>
          <a:xfrm>
            <a:off x="-2" y="1124743"/>
            <a:ext cx="4716017" cy="499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48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10" y="1124744"/>
            <a:ext cx="9122390" cy="5733256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Итак:</a:t>
            </a:r>
          </a:p>
          <a:p>
            <a:pPr marL="0" indent="0">
              <a:buNone/>
            </a:pPr>
            <a:r>
              <a:rPr lang="ru-RU" sz="2000" b="1" i="1" dirty="0" smtClean="0"/>
              <a:t>Притяжение всех тел Вселенной к друг другу называется всемирным тяготением.</a:t>
            </a:r>
          </a:p>
          <a:p>
            <a:pPr marL="0" indent="0">
              <a:buNone/>
            </a:pPr>
            <a:r>
              <a:rPr lang="ru-RU" sz="2000" dirty="0" smtClean="0"/>
              <a:t>Английский учёный </a:t>
            </a:r>
            <a:r>
              <a:rPr lang="ru-RU" sz="2000" b="1" i="1" dirty="0" smtClean="0"/>
              <a:t>Исаак Ньютон </a:t>
            </a:r>
            <a:r>
              <a:rPr lang="ru-RU" sz="2000" dirty="0" smtClean="0"/>
              <a:t>первым доказал и установил закон всемирного тяготения.</a:t>
            </a:r>
          </a:p>
          <a:p>
            <a:pPr marL="0" indent="0">
              <a:buNone/>
            </a:pPr>
            <a:r>
              <a:rPr lang="ru-RU" sz="2000" dirty="0" smtClean="0"/>
              <a:t>Согласно этому закону, </a:t>
            </a:r>
            <a:r>
              <a:rPr lang="ru-RU" sz="2000" i="1" dirty="0" smtClean="0"/>
              <a:t>силы притяжения между телами тем больше, чем больше массы этих тел. Силы притяжения между телами уменьшаются, если увеличивается расстояние между ними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1680"/>
            <a:ext cx="9144000" cy="1143000"/>
          </a:xfrm>
          <a:blipFill>
            <a:blip r:embed="rId3"/>
            <a:stretch>
              <a:fillRect/>
            </a:stretch>
          </a:blipFill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Явление тяготения. Сила тяжести.</a:t>
            </a:r>
            <a:endParaRPr lang="ru-RU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357" y="3933056"/>
            <a:ext cx="428625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757357" y="5857165"/>
            <a:ext cx="42862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latin typeface="Calibri" pitchFamily="34" charset="0"/>
                <a:cs typeface="Times New Roman" pitchFamily="18" charset="0"/>
              </a:rPr>
              <a:t>Сила всемирного тяготения</a:t>
            </a:r>
            <a:endParaRPr kumimoji="0" lang="ru-RU" sz="1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Documents and Settings\Надюшка\Local Settings\Temporary Internet Files\Content.IE5\1N1CQ0TT\MCj01981750000[1].wmf"/>
          <p:cNvPicPr>
            <a:picLocks noChangeAspect="1" noChangeArrowheads="1"/>
          </p:cNvPicPr>
          <p:nvPr/>
        </p:nvPicPr>
        <p:blipFill rotWithShape="1">
          <a:blip r:embed="rId5" cstate="print"/>
          <a:srcRect l="-2204" t="4372" r="2779" b="264"/>
          <a:stretch/>
        </p:blipFill>
        <p:spPr bwMode="auto">
          <a:xfrm>
            <a:off x="251520" y="3840472"/>
            <a:ext cx="2736304" cy="2903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335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1407</TotalTime>
  <Words>261</Words>
  <Application>Microsoft Office PowerPoint</Application>
  <PresentationFormat>Экран (4:3)</PresentationFormat>
  <Paragraphs>44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Явление тяготения.  Сила тяжести.</vt:lpstr>
      <vt:lpstr>Презентация PowerPoint</vt:lpstr>
      <vt:lpstr>Явление тяготения. Сила тяжести.</vt:lpstr>
      <vt:lpstr>Явление тяготения. Сила тяжести.</vt:lpstr>
      <vt:lpstr>Явление тяготения. Сила тяжести.</vt:lpstr>
      <vt:lpstr>Явление тяготения. Сила тяжести.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Сила</dc:title>
  <dc:creator>Бармалей</dc:creator>
  <cp:lastModifiedBy>Бармалей</cp:lastModifiedBy>
  <cp:revision>94</cp:revision>
  <dcterms:created xsi:type="dcterms:W3CDTF">2013-02-03T07:44:09Z</dcterms:created>
  <dcterms:modified xsi:type="dcterms:W3CDTF">2013-04-02T02:56:57Z</dcterms:modified>
</cp:coreProperties>
</file>