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4" r:id="rId3"/>
    <p:sldId id="305" r:id="rId4"/>
    <p:sldId id="306" r:id="rId5"/>
    <p:sldId id="307" r:id="rId6"/>
    <p:sldId id="259" r:id="rId7"/>
    <p:sldId id="257" r:id="rId8"/>
    <p:sldId id="258" r:id="rId9"/>
    <p:sldId id="260" r:id="rId10"/>
    <p:sldId id="261" r:id="rId11"/>
    <p:sldId id="262"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58" autoAdjust="0"/>
    <p:restoredTop sz="94660"/>
  </p:normalViewPr>
  <p:slideViewPr>
    <p:cSldViewPr>
      <p:cViewPr varScale="1">
        <p:scale>
          <a:sx n="127" d="100"/>
          <a:sy n="127" d="100"/>
        </p:scale>
        <p:origin x="-330"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8433CBC-2086-4A28-9535-37407ACB1732}" type="datetimeFigureOut">
              <a:rPr lang="ru-RU" smtClean="0"/>
              <a:t>30.03.2013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CC12DE52-728F-4508-85F7-BD402B881410}" type="slidenum">
              <a:rPr lang="ru-RU" smtClean="0"/>
              <a:t>‹#›</a:t>
            </a:fld>
            <a:endParaRPr lang="ru-RU" dirty="0"/>
          </a:p>
        </p:txBody>
      </p:sp>
    </p:spTree>
    <p:extLst>
      <p:ext uri="{BB962C8B-B14F-4D97-AF65-F5344CB8AC3E}">
        <p14:creationId xmlns:p14="http://schemas.microsoft.com/office/powerpoint/2010/main" val="244186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8433CBC-2086-4A28-9535-37407ACB1732}" type="datetimeFigureOut">
              <a:rPr lang="ru-RU" smtClean="0"/>
              <a:t>30.03.2013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CC12DE52-728F-4508-85F7-BD402B881410}" type="slidenum">
              <a:rPr lang="ru-RU" smtClean="0"/>
              <a:t>‹#›</a:t>
            </a:fld>
            <a:endParaRPr lang="ru-RU" dirty="0"/>
          </a:p>
        </p:txBody>
      </p:sp>
    </p:spTree>
    <p:extLst>
      <p:ext uri="{BB962C8B-B14F-4D97-AF65-F5344CB8AC3E}">
        <p14:creationId xmlns:p14="http://schemas.microsoft.com/office/powerpoint/2010/main" val="1008341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8433CBC-2086-4A28-9535-37407ACB1732}" type="datetimeFigureOut">
              <a:rPr lang="ru-RU" smtClean="0"/>
              <a:t>30.03.2013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CC12DE52-728F-4508-85F7-BD402B881410}" type="slidenum">
              <a:rPr lang="ru-RU" smtClean="0"/>
              <a:t>‹#›</a:t>
            </a:fld>
            <a:endParaRPr lang="ru-RU" dirty="0"/>
          </a:p>
        </p:txBody>
      </p:sp>
    </p:spTree>
    <p:extLst>
      <p:ext uri="{BB962C8B-B14F-4D97-AF65-F5344CB8AC3E}">
        <p14:creationId xmlns:p14="http://schemas.microsoft.com/office/powerpoint/2010/main" val="3937669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8433CBC-2086-4A28-9535-37407ACB1732}" type="datetimeFigureOut">
              <a:rPr lang="ru-RU" smtClean="0"/>
              <a:t>30.03.2013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CC12DE52-728F-4508-85F7-BD402B881410}" type="slidenum">
              <a:rPr lang="ru-RU" smtClean="0"/>
              <a:t>‹#›</a:t>
            </a:fld>
            <a:endParaRPr lang="ru-RU" dirty="0"/>
          </a:p>
        </p:txBody>
      </p:sp>
    </p:spTree>
    <p:extLst>
      <p:ext uri="{BB962C8B-B14F-4D97-AF65-F5344CB8AC3E}">
        <p14:creationId xmlns:p14="http://schemas.microsoft.com/office/powerpoint/2010/main" val="990861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8433CBC-2086-4A28-9535-37407ACB1732}" type="datetimeFigureOut">
              <a:rPr lang="ru-RU" smtClean="0"/>
              <a:t>30.03.2013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CC12DE52-728F-4508-85F7-BD402B881410}" type="slidenum">
              <a:rPr lang="ru-RU" smtClean="0"/>
              <a:t>‹#›</a:t>
            </a:fld>
            <a:endParaRPr lang="ru-RU" dirty="0"/>
          </a:p>
        </p:txBody>
      </p:sp>
    </p:spTree>
    <p:extLst>
      <p:ext uri="{BB962C8B-B14F-4D97-AF65-F5344CB8AC3E}">
        <p14:creationId xmlns:p14="http://schemas.microsoft.com/office/powerpoint/2010/main" val="578103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8433CBC-2086-4A28-9535-37407ACB1732}" type="datetimeFigureOut">
              <a:rPr lang="ru-RU" smtClean="0"/>
              <a:t>30.03.2013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CC12DE52-728F-4508-85F7-BD402B881410}" type="slidenum">
              <a:rPr lang="ru-RU" smtClean="0"/>
              <a:t>‹#›</a:t>
            </a:fld>
            <a:endParaRPr lang="ru-RU" dirty="0"/>
          </a:p>
        </p:txBody>
      </p:sp>
    </p:spTree>
    <p:extLst>
      <p:ext uri="{BB962C8B-B14F-4D97-AF65-F5344CB8AC3E}">
        <p14:creationId xmlns:p14="http://schemas.microsoft.com/office/powerpoint/2010/main" val="3499570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8433CBC-2086-4A28-9535-37407ACB1732}" type="datetimeFigureOut">
              <a:rPr lang="ru-RU" smtClean="0"/>
              <a:t>30.03.2013</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CC12DE52-728F-4508-85F7-BD402B881410}" type="slidenum">
              <a:rPr lang="ru-RU" smtClean="0"/>
              <a:t>‹#›</a:t>
            </a:fld>
            <a:endParaRPr lang="ru-RU" dirty="0"/>
          </a:p>
        </p:txBody>
      </p:sp>
    </p:spTree>
    <p:extLst>
      <p:ext uri="{BB962C8B-B14F-4D97-AF65-F5344CB8AC3E}">
        <p14:creationId xmlns:p14="http://schemas.microsoft.com/office/powerpoint/2010/main" val="4040515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8433CBC-2086-4A28-9535-37407ACB1732}" type="datetimeFigureOut">
              <a:rPr lang="ru-RU" smtClean="0"/>
              <a:t>30.03.2013</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CC12DE52-728F-4508-85F7-BD402B881410}" type="slidenum">
              <a:rPr lang="ru-RU" smtClean="0"/>
              <a:t>‹#›</a:t>
            </a:fld>
            <a:endParaRPr lang="ru-RU" dirty="0"/>
          </a:p>
        </p:txBody>
      </p:sp>
    </p:spTree>
    <p:extLst>
      <p:ext uri="{BB962C8B-B14F-4D97-AF65-F5344CB8AC3E}">
        <p14:creationId xmlns:p14="http://schemas.microsoft.com/office/powerpoint/2010/main" val="3473862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8433CBC-2086-4A28-9535-37407ACB1732}" type="datetimeFigureOut">
              <a:rPr lang="ru-RU" smtClean="0"/>
              <a:t>30.03.2013</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CC12DE52-728F-4508-85F7-BD402B881410}" type="slidenum">
              <a:rPr lang="ru-RU" smtClean="0"/>
              <a:t>‹#›</a:t>
            </a:fld>
            <a:endParaRPr lang="ru-RU" dirty="0"/>
          </a:p>
        </p:txBody>
      </p:sp>
    </p:spTree>
    <p:extLst>
      <p:ext uri="{BB962C8B-B14F-4D97-AF65-F5344CB8AC3E}">
        <p14:creationId xmlns:p14="http://schemas.microsoft.com/office/powerpoint/2010/main" val="1223025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8433CBC-2086-4A28-9535-37407ACB1732}" type="datetimeFigureOut">
              <a:rPr lang="ru-RU" smtClean="0"/>
              <a:t>30.03.2013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CC12DE52-728F-4508-85F7-BD402B881410}" type="slidenum">
              <a:rPr lang="ru-RU" smtClean="0"/>
              <a:t>‹#›</a:t>
            </a:fld>
            <a:endParaRPr lang="ru-RU" dirty="0"/>
          </a:p>
        </p:txBody>
      </p:sp>
    </p:spTree>
    <p:extLst>
      <p:ext uri="{BB962C8B-B14F-4D97-AF65-F5344CB8AC3E}">
        <p14:creationId xmlns:p14="http://schemas.microsoft.com/office/powerpoint/2010/main" val="491351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8433CBC-2086-4A28-9535-37407ACB1732}" type="datetimeFigureOut">
              <a:rPr lang="ru-RU" smtClean="0"/>
              <a:t>30.03.2013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CC12DE52-728F-4508-85F7-BD402B881410}" type="slidenum">
              <a:rPr lang="ru-RU" smtClean="0"/>
              <a:t>‹#›</a:t>
            </a:fld>
            <a:endParaRPr lang="ru-RU" dirty="0"/>
          </a:p>
        </p:txBody>
      </p:sp>
    </p:spTree>
    <p:extLst>
      <p:ext uri="{BB962C8B-B14F-4D97-AF65-F5344CB8AC3E}">
        <p14:creationId xmlns:p14="http://schemas.microsoft.com/office/powerpoint/2010/main" val="1787909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433CBC-2086-4A28-9535-37407ACB1732}" type="datetimeFigureOut">
              <a:rPr lang="ru-RU" smtClean="0"/>
              <a:t>30.03.2013</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12DE52-728F-4508-85F7-BD402B881410}" type="slidenum">
              <a:rPr lang="ru-RU" smtClean="0"/>
              <a:t>‹#›</a:t>
            </a:fld>
            <a:endParaRPr lang="ru-RU" dirty="0"/>
          </a:p>
        </p:txBody>
      </p:sp>
    </p:spTree>
    <p:extLst>
      <p:ext uri="{BB962C8B-B14F-4D97-AF65-F5344CB8AC3E}">
        <p14:creationId xmlns:p14="http://schemas.microsoft.com/office/powerpoint/2010/main" val="3724367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0"/>
            <a:ext cx="9144000" cy="6858000"/>
          </a:xfrm>
          <a:blipFill>
            <a:blip r:embed="rId2"/>
            <a:srcRect/>
            <a:stretch>
              <a:fillRect t="-1" b="-7900"/>
            </a:stretch>
          </a:blipFill>
        </p:spPr>
        <p:txBody>
          <a:bodyPr>
            <a:normAutofit/>
            <a:scene3d>
              <a:camera prst="orthographicFront"/>
              <a:lightRig rig="soft" dir="tl">
                <a:rot lat="0" lon="0" rev="0"/>
              </a:lightRig>
            </a:scene3d>
            <a:sp3d extrusionH="57150" contourW="25400" prstMaterial="matte">
              <a:bevelT w="25400" h="55880" prst="relaxedInset"/>
              <a:contourClr>
                <a:schemeClr val="accent2">
                  <a:tint val="20000"/>
                </a:schemeClr>
              </a:contourClr>
            </a:sp3d>
          </a:bodyPr>
          <a:lstStyle/>
          <a:p>
            <a:r>
              <a:rPr lang="ru-RU" sz="8800" b="1" i="1" spc="50" dirty="0" smtClean="0">
                <a:ln w="11430"/>
                <a:gradFill>
                  <a:gsLst>
                    <a:gs pos="25000">
                      <a:schemeClr val="accent2">
                        <a:satMod val="155000"/>
                      </a:schemeClr>
                    </a:gs>
                    <a:gs pos="100000">
                      <a:schemeClr val="accent2">
                        <a:shade val="45000"/>
                        <a:satMod val="165000"/>
                      </a:schemeClr>
                    </a:gs>
                  </a:gsLst>
                  <a:lin ang="5400000"/>
                </a:gradFill>
                <a:effectLst>
                  <a:glow rad="63500">
                    <a:schemeClr val="accent1">
                      <a:satMod val="175000"/>
                      <a:alpha val="40000"/>
                    </a:schemeClr>
                  </a:glow>
                  <a:outerShdw blurRad="76200" dist="50800" dir="5400000" algn="tl" rotWithShape="0">
                    <a:srgbClr val="000000">
                      <a:alpha val="65000"/>
                    </a:srgbClr>
                  </a:outerShdw>
                </a:effectLst>
              </a:rPr>
              <a:t>Сила</a:t>
            </a:r>
            <a:endParaRPr lang="ru-RU" sz="8800" b="1" i="1" spc="50" dirty="0">
              <a:ln w="11430"/>
              <a:gradFill>
                <a:gsLst>
                  <a:gs pos="25000">
                    <a:schemeClr val="accent2">
                      <a:satMod val="155000"/>
                    </a:schemeClr>
                  </a:gs>
                  <a:gs pos="100000">
                    <a:schemeClr val="accent2">
                      <a:shade val="45000"/>
                      <a:satMod val="165000"/>
                    </a:schemeClr>
                  </a:gs>
                </a:gsLst>
                <a:lin ang="5400000"/>
              </a:gradFill>
              <a:effectLst>
                <a:glow rad="63500">
                  <a:schemeClr val="accent1">
                    <a:satMod val="175000"/>
                    <a:alpha val="40000"/>
                  </a:schemeClr>
                </a:glow>
                <a:outerShdw blurRad="76200" dist="50800" dir="5400000" algn="tl" rotWithShape="0">
                  <a:srgbClr val="000000">
                    <a:alpha val="65000"/>
                  </a:srgbClr>
                </a:outerShdw>
              </a:effectLst>
            </a:endParaRPr>
          </a:p>
        </p:txBody>
      </p:sp>
      <p:sp>
        <p:nvSpPr>
          <p:cNvPr id="3" name="Объект 2"/>
          <p:cNvSpPr txBox="1">
            <a:spLocks/>
          </p:cNvSpPr>
          <p:nvPr/>
        </p:nvSpPr>
        <p:spPr>
          <a:xfrm>
            <a:off x="4572000" y="4365104"/>
            <a:ext cx="4572000" cy="249289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r>
              <a:rPr lang="ru-RU" sz="2800" dirty="0" smtClean="0">
                <a:solidFill>
                  <a:schemeClr val="tx1"/>
                </a:solidFill>
              </a:rPr>
              <a:t>Работу выполнили ученицы 7 класса «Б» Аникина Дарья и </a:t>
            </a:r>
            <a:r>
              <a:rPr lang="ru-RU" sz="2800" dirty="0" err="1" smtClean="0">
                <a:solidFill>
                  <a:schemeClr val="tx1"/>
                </a:solidFill>
              </a:rPr>
              <a:t>Малькова</a:t>
            </a:r>
            <a:r>
              <a:rPr lang="ru-RU" sz="2800" dirty="0" smtClean="0">
                <a:solidFill>
                  <a:schemeClr val="tx1"/>
                </a:solidFill>
              </a:rPr>
              <a:t> Мария.</a:t>
            </a:r>
            <a:endParaRPr lang="ru-RU" sz="2800" dirty="0">
              <a:solidFill>
                <a:schemeClr val="tx1"/>
              </a:solidFill>
            </a:endParaRPr>
          </a:p>
        </p:txBody>
      </p:sp>
    </p:spTree>
    <p:extLst>
      <p:ext uri="{BB962C8B-B14F-4D97-AF65-F5344CB8AC3E}">
        <p14:creationId xmlns:p14="http://schemas.microsoft.com/office/powerpoint/2010/main" val="36287725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Объект 9"/>
          <p:cNvSpPr>
            <a:spLocks noGrp="1"/>
          </p:cNvSpPr>
          <p:nvPr>
            <p:ph idx="1"/>
          </p:nvPr>
        </p:nvSpPr>
        <p:spPr>
          <a:xfrm>
            <a:off x="0" y="1126424"/>
            <a:ext cx="9144000" cy="5731576"/>
          </a:xfrm>
          <a:blipFill>
            <a:blip r:embed="rId2"/>
            <a:stretch>
              <a:fillRect/>
            </a:stretch>
          </a:blipFill>
        </p:spPr>
        <p:txBody>
          <a:bodyPr>
            <a:normAutofit/>
          </a:bodyPr>
          <a:lstStyle/>
          <a:p>
            <a:pPr marL="0" indent="0">
              <a:buNone/>
            </a:pPr>
            <a:r>
              <a:rPr lang="ru-RU" sz="1800" dirty="0" smtClean="0"/>
              <a:t>Под действием различных сил скорость тела изменяется по-разному. То есть результат действия силы зависит от её числового значения. Числовое значение силы может быть большим или меньшим.</a:t>
            </a:r>
          </a:p>
          <a:p>
            <a:pPr marL="0" indent="0">
              <a:buNone/>
            </a:pPr>
            <a:r>
              <a:rPr lang="ru-RU" sz="1800" dirty="0" smtClean="0"/>
              <a:t>Таким образом </a:t>
            </a:r>
            <a:r>
              <a:rPr lang="ru-RU" sz="1800" b="1" i="1" dirty="0" smtClean="0"/>
              <a:t>сила является мерой взаимодействия тел.</a:t>
            </a:r>
          </a:p>
          <a:p>
            <a:pPr marL="0" indent="0">
              <a:buNone/>
            </a:pPr>
            <a:endParaRPr lang="ru-RU" sz="1800" b="1" i="1" dirty="0"/>
          </a:p>
        </p:txBody>
      </p:sp>
      <p:sp>
        <p:nvSpPr>
          <p:cNvPr id="11" name="Заголовок 1"/>
          <p:cNvSpPr txBox="1">
            <a:spLocks/>
          </p:cNvSpPr>
          <p:nvPr/>
        </p:nvSpPr>
        <p:spPr>
          <a:xfrm>
            <a:off x="0" y="0"/>
            <a:ext cx="9144000" cy="1126424"/>
          </a:xfrm>
          <a:prstGeom prst="rect">
            <a:avLst/>
          </a:prstGeom>
          <a:blipFill>
            <a:blip r:embed="rId3"/>
            <a:stretch>
              <a:fillRect/>
            </a:stretch>
          </a:blipFill>
        </p:spPr>
        <p:txBody>
          <a:bodyPr vert="horz" lIns="91440" tIns="45720" rIns="91440" bIns="45720" rtlCol="0" anchor="ctr">
            <a:normAutofit/>
            <a:scene3d>
              <a:camera prst="orthographicFront"/>
              <a:lightRig rig="soft" dir="tl">
                <a:rot lat="0" lon="0" rev="0"/>
              </a:lightRig>
            </a:scene3d>
            <a:sp3d extrusionH="57150" contourW="25400" prstMaterial="matte">
              <a:bevelT w="25400" h="55880" prst="relaxedInset"/>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b="1" i="1" spc="50" dirty="0" smtClean="0">
                <a:ln w="11430"/>
                <a:gradFill>
                  <a:gsLst>
                    <a:gs pos="25000">
                      <a:schemeClr val="accent2">
                        <a:satMod val="155000"/>
                      </a:schemeClr>
                    </a:gs>
                    <a:gs pos="100000">
                      <a:schemeClr val="accent2">
                        <a:shade val="45000"/>
                        <a:satMod val="165000"/>
                      </a:schemeClr>
                    </a:gs>
                  </a:gsLst>
                  <a:lin ang="5400000"/>
                </a:gradFill>
                <a:effectLst>
                  <a:glow rad="63500">
                    <a:schemeClr val="accent1">
                      <a:satMod val="175000"/>
                      <a:alpha val="40000"/>
                    </a:schemeClr>
                  </a:glow>
                  <a:outerShdw blurRad="76200" dist="50800" dir="5400000" algn="tl" rotWithShape="0">
                    <a:srgbClr val="000000">
                      <a:alpha val="65000"/>
                    </a:srgbClr>
                  </a:outerShdw>
                </a:effectLst>
              </a:rPr>
              <a:t>Сила. Единицы силы.</a:t>
            </a:r>
            <a:endParaRPr lang="ru-RU" b="1" i="1" spc="50" dirty="0">
              <a:ln w="11430"/>
              <a:gradFill>
                <a:gsLst>
                  <a:gs pos="25000">
                    <a:schemeClr val="accent2">
                      <a:satMod val="155000"/>
                    </a:schemeClr>
                  </a:gs>
                  <a:gs pos="100000">
                    <a:schemeClr val="accent2">
                      <a:shade val="45000"/>
                      <a:satMod val="165000"/>
                    </a:schemeClr>
                  </a:gs>
                </a:gsLst>
                <a:lin ang="5400000"/>
              </a:gradFill>
              <a:effectLst>
                <a:glow rad="63500">
                  <a:schemeClr val="accent1">
                    <a:satMod val="175000"/>
                    <a:alpha val="40000"/>
                  </a:schemeClr>
                </a:glow>
                <a:outerShdw blurRad="76200" dist="50800" dir="5400000" algn="tl" rotWithShape="0">
                  <a:srgbClr val="000000">
                    <a:alpha val="65000"/>
                  </a:srgbClr>
                </a:outerShdw>
              </a:effectLst>
            </a:endParaRPr>
          </a:p>
        </p:txBody>
      </p:sp>
      <p:pic>
        <p:nvPicPr>
          <p:cNvPr id="12" name="Объект 3"/>
          <p:cNvPicPr>
            <a:picLocks noChangeAspect="1"/>
          </p:cNvPicPr>
          <p:nvPr/>
        </p:nvPicPr>
        <p:blipFill rotWithShape="1">
          <a:blip r:embed="rId4" cstate="print">
            <a:extLst>
              <a:ext uri="{28A0092B-C50C-407E-A947-70E740481C1C}">
                <a14:useLocalDpi xmlns:a14="http://schemas.microsoft.com/office/drawing/2010/main" val="0"/>
              </a:ext>
            </a:extLst>
          </a:blip>
          <a:srcRect l="9510" t="28070" r="19695" b="12312"/>
          <a:stretch/>
        </p:blipFill>
        <p:spPr>
          <a:xfrm>
            <a:off x="107504" y="3146420"/>
            <a:ext cx="4272198" cy="2698231"/>
          </a:xfrm>
          <a:prstGeom prst="rect">
            <a:avLst/>
          </a:prstGeom>
        </p:spPr>
      </p:pic>
      <p:pic>
        <p:nvPicPr>
          <p:cNvPr id="13" name="Объект 11"/>
          <p:cNvPicPr>
            <a:picLocks noChangeAspect="1"/>
          </p:cNvPicPr>
          <p:nvPr/>
        </p:nvPicPr>
        <p:blipFill rotWithShape="1">
          <a:blip r:embed="rId5" cstate="print">
            <a:extLst>
              <a:ext uri="{28A0092B-C50C-407E-A947-70E740481C1C}">
                <a14:useLocalDpi xmlns:a14="http://schemas.microsoft.com/office/drawing/2010/main" val="0"/>
              </a:ext>
            </a:extLst>
          </a:blip>
          <a:srcRect l="21186" t="26744" r="7770" b="13805"/>
          <a:stretch/>
        </p:blipFill>
        <p:spPr>
          <a:xfrm>
            <a:off x="4716016" y="3146420"/>
            <a:ext cx="4287187" cy="2690734"/>
          </a:xfrm>
          <a:prstGeom prst="rect">
            <a:avLst/>
          </a:prstGeom>
        </p:spPr>
      </p:pic>
    </p:spTree>
    <p:extLst>
      <p:ext uri="{BB962C8B-B14F-4D97-AF65-F5344CB8AC3E}">
        <p14:creationId xmlns:p14="http://schemas.microsoft.com/office/powerpoint/2010/main" val="2130059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Объект 12"/>
          <p:cNvSpPr>
            <a:spLocks noGrp="1"/>
          </p:cNvSpPr>
          <p:nvPr>
            <p:ph idx="1"/>
          </p:nvPr>
        </p:nvSpPr>
        <p:spPr>
          <a:xfrm>
            <a:off x="0" y="1126424"/>
            <a:ext cx="9144000" cy="5731576"/>
          </a:xfrm>
          <a:blipFill>
            <a:blip r:embed="rId2"/>
            <a:tile tx="0" ty="0" sx="100000" sy="100000" flip="none" algn="tl"/>
          </a:blipFill>
        </p:spPr>
        <p:txBody>
          <a:bodyPr>
            <a:normAutofit/>
          </a:bodyPr>
          <a:lstStyle/>
          <a:p>
            <a:pPr marL="0" indent="0">
              <a:buNone/>
            </a:pPr>
            <a:r>
              <a:rPr lang="ru-RU" sz="1800" dirty="0" smtClean="0"/>
              <a:t>Сила, как и скорость, является векторной величиной. Она характеризуется не только числовым значением, но и направлением.</a:t>
            </a:r>
          </a:p>
          <a:p>
            <a:pPr marL="0" indent="0">
              <a:buNone/>
            </a:pPr>
            <a:r>
              <a:rPr lang="ru-RU" sz="1800" dirty="0" smtClean="0"/>
              <a:t>Силы можно изображать в виде стрелок. Длина этих стрелок должна соответствовать модулю силы, чем длиннее стрелка, тем больше значение силы.</a:t>
            </a:r>
          </a:p>
          <a:p>
            <a:pPr marL="0" indent="0">
              <a:buNone/>
            </a:pPr>
            <a:endParaRPr lang="ru-RU" sz="1800" dirty="0"/>
          </a:p>
          <a:p>
            <a:pPr marL="0" indent="0">
              <a:buNone/>
            </a:pPr>
            <a:endParaRPr lang="ru-RU" sz="1800" dirty="0" smtClean="0"/>
          </a:p>
          <a:p>
            <a:pPr marL="0" indent="0">
              <a:buNone/>
            </a:pPr>
            <a:endParaRPr lang="ru-RU" sz="1800" dirty="0"/>
          </a:p>
          <a:p>
            <a:pPr marL="0" indent="0">
              <a:buNone/>
            </a:pPr>
            <a:endParaRPr lang="ru-RU" sz="1800" dirty="0" smtClean="0"/>
          </a:p>
          <a:p>
            <a:pPr marL="0" indent="0">
              <a:buNone/>
            </a:pPr>
            <a:endParaRPr lang="ru-RU" sz="1800" dirty="0"/>
          </a:p>
          <a:p>
            <a:pPr marL="0" indent="0">
              <a:buNone/>
            </a:pPr>
            <a:endParaRPr lang="ru-RU" sz="1800" dirty="0" smtClean="0"/>
          </a:p>
          <a:p>
            <a:pPr marL="0" indent="0">
              <a:buNone/>
            </a:pPr>
            <a:endParaRPr lang="ru-RU" sz="1800" dirty="0"/>
          </a:p>
          <a:p>
            <a:pPr marL="0" indent="0">
              <a:buNone/>
            </a:pPr>
            <a:endParaRPr lang="ru-RU" sz="1800" dirty="0" smtClean="0"/>
          </a:p>
          <a:p>
            <a:pPr marL="0" indent="0">
              <a:buNone/>
            </a:pPr>
            <a:endParaRPr lang="ru-RU" sz="1800" dirty="0"/>
          </a:p>
          <a:p>
            <a:pPr marL="0" indent="0">
              <a:buNone/>
            </a:pPr>
            <a:r>
              <a:rPr lang="ru-RU" sz="1800" dirty="0" smtClean="0"/>
              <a:t>Хотя силы, действующие на машины одинаковы, результат различен: машины едут в разные стороны. Таким образом, результат действия силы зависит от её направления.</a:t>
            </a:r>
            <a:endParaRPr lang="ru-RU" sz="1800" dirty="0"/>
          </a:p>
        </p:txBody>
      </p:sp>
      <p:sp>
        <p:nvSpPr>
          <p:cNvPr id="14" name="Заголовок 1"/>
          <p:cNvSpPr txBox="1">
            <a:spLocks/>
          </p:cNvSpPr>
          <p:nvPr/>
        </p:nvSpPr>
        <p:spPr>
          <a:xfrm>
            <a:off x="0" y="0"/>
            <a:ext cx="9144000" cy="1126424"/>
          </a:xfrm>
          <a:prstGeom prst="rect">
            <a:avLst/>
          </a:prstGeom>
          <a:blipFill>
            <a:blip r:embed="rId3"/>
            <a:stretch>
              <a:fillRect/>
            </a:stretch>
          </a:blipFill>
        </p:spPr>
        <p:txBody>
          <a:bodyPr vert="horz" lIns="91440" tIns="45720" rIns="91440" bIns="45720" rtlCol="0" anchor="ctr">
            <a:normAutofit/>
            <a:scene3d>
              <a:camera prst="orthographicFront"/>
              <a:lightRig rig="soft" dir="tl">
                <a:rot lat="0" lon="0" rev="0"/>
              </a:lightRig>
            </a:scene3d>
            <a:sp3d extrusionH="57150" contourW="25400" prstMaterial="matte">
              <a:bevelT w="25400" h="55880" prst="relaxedInset"/>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b="1" i="1" spc="50" dirty="0" smtClean="0">
                <a:ln w="11430"/>
                <a:gradFill>
                  <a:gsLst>
                    <a:gs pos="25000">
                      <a:schemeClr val="accent2">
                        <a:satMod val="155000"/>
                      </a:schemeClr>
                    </a:gs>
                    <a:gs pos="100000">
                      <a:schemeClr val="accent2">
                        <a:shade val="45000"/>
                        <a:satMod val="165000"/>
                      </a:schemeClr>
                    </a:gs>
                  </a:gsLst>
                  <a:lin ang="5400000"/>
                </a:gradFill>
                <a:effectLst>
                  <a:glow rad="63500">
                    <a:schemeClr val="accent1">
                      <a:satMod val="175000"/>
                      <a:alpha val="40000"/>
                    </a:schemeClr>
                  </a:glow>
                  <a:outerShdw blurRad="76200" dist="50800" dir="5400000" algn="tl" rotWithShape="0">
                    <a:srgbClr val="000000">
                      <a:alpha val="65000"/>
                    </a:srgbClr>
                  </a:outerShdw>
                </a:effectLst>
              </a:rPr>
              <a:t>Сила. Единицы силы.</a:t>
            </a:r>
            <a:endParaRPr lang="ru-RU" b="1" i="1" spc="50" dirty="0">
              <a:ln w="11430"/>
              <a:gradFill>
                <a:gsLst>
                  <a:gs pos="25000">
                    <a:schemeClr val="accent2">
                      <a:satMod val="155000"/>
                    </a:schemeClr>
                  </a:gs>
                  <a:gs pos="100000">
                    <a:schemeClr val="accent2">
                      <a:shade val="45000"/>
                      <a:satMod val="165000"/>
                    </a:schemeClr>
                  </a:gs>
                </a:gsLst>
                <a:lin ang="5400000"/>
              </a:gradFill>
              <a:effectLst>
                <a:glow rad="63500">
                  <a:schemeClr val="accent1">
                    <a:satMod val="175000"/>
                    <a:alpha val="40000"/>
                  </a:schemeClr>
                </a:glow>
                <a:outerShdw blurRad="76200" dist="50800" dir="5400000" algn="tl" rotWithShape="0">
                  <a:srgbClr val="000000">
                    <a:alpha val="65000"/>
                  </a:srgbClr>
                </a:outerShdw>
              </a:effectLst>
            </a:endParaRPr>
          </a:p>
        </p:txBody>
      </p:sp>
      <p:pic>
        <p:nvPicPr>
          <p:cNvPr id="15" name="Объект 5"/>
          <p:cNvPicPr>
            <a:picLocks noChangeAspect="1"/>
          </p:cNvPicPr>
          <p:nvPr/>
        </p:nvPicPr>
        <p:blipFill rotWithShape="1">
          <a:blip r:embed="rId4" cstate="print">
            <a:extLst>
              <a:ext uri="{28A0092B-C50C-407E-A947-70E740481C1C}">
                <a14:useLocalDpi xmlns:a14="http://schemas.microsoft.com/office/drawing/2010/main" val="0"/>
              </a:ext>
            </a:extLst>
          </a:blip>
          <a:srcRect l="71" t="34363" b="28211"/>
          <a:stretch/>
        </p:blipFill>
        <p:spPr>
          <a:xfrm>
            <a:off x="179512" y="2636912"/>
            <a:ext cx="8522088" cy="2304256"/>
          </a:xfrm>
          <a:prstGeom prst="rect">
            <a:avLst/>
          </a:prstGeom>
        </p:spPr>
      </p:pic>
    </p:spTree>
    <p:extLst>
      <p:ext uri="{BB962C8B-B14F-4D97-AF65-F5344CB8AC3E}">
        <p14:creationId xmlns:p14="http://schemas.microsoft.com/office/powerpoint/2010/main" val="5550994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0" y="0"/>
            <a:ext cx="9144000" cy="1143000"/>
          </a:xfrm>
          <a:prstGeom prst="rect">
            <a:avLst/>
          </a:prstGeom>
          <a:blipFill>
            <a:blip r:embed="rId2"/>
            <a:stretch>
              <a:fillRect/>
            </a:stretch>
          </a:blipFill>
        </p:spPr>
        <p:txBody>
          <a:bodyPr vert="horz" lIns="91440" tIns="45720" rIns="91440" bIns="45720" rtlCol="0" anchor="ctr">
            <a:normAutofit/>
            <a:scene3d>
              <a:camera prst="orthographicFront"/>
              <a:lightRig rig="soft" dir="tl">
                <a:rot lat="0" lon="0" rev="0"/>
              </a:lightRig>
            </a:scene3d>
            <a:sp3d extrusionH="57150" contourW="25400" prstMaterial="matte">
              <a:bevelT w="25400" h="55880" prst="relaxedInset"/>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b="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accent2">
                      <a:satMod val="175000"/>
                      <a:alpha val="40000"/>
                    </a:schemeClr>
                  </a:glow>
                  <a:outerShdw blurRad="76200" dist="50800" dir="5400000" algn="tl" rotWithShape="0">
                    <a:srgbClr val="000000">
                      <a:alpha val="65000"/>
                    </a:srgbClr>
                  </a:outerShdw>
                </a:effectLst>
              </a:rPr>
              <a:t>Инерция</a:t>
            </a:r>
            <a:endParaRPr lang="ru-RU" b="1" spc="50" dirty="0">
              <a:ln w="11430"/>
              <a:gradFill>
                <a:gsLst>
                  <a:gs pos="25000">
                    <a:schemeClr val="accent2">
                      <a:satMod val="155000"/>
                    </a:schemeClr>
                  </a:gs>
                  <a:gs pos="100000">
                    <a:schemeClr val="accent2">
                      <a:shade val="45000"/>
                      <a:satMod val="165000"/>
                    </a:schemeClr>
                  </a:gs>
                </a:gsLst>
                <a:lin ang="5400000"/>
              </a:gradFill>
              <a:effectLst>
                <a:glow rad="101600">
                  <a:schemeClr val="accent2">
                    <a:satMod val="175000"/>
                    <a:alpha val="40000"/>
                  </a:schemeClr>
                </a:glow>
                <a:outerShdw blurRad="76200" dist="50800" dir="5400000" algn="tl" rotWithShape="0">
                  <a:srgbClr val="000000">
                    <a:alpha val="65000"/>
                  </a:srgbClr>
                </a:outerShdw>
              </a:effectLst>
            </a:endParaRPr>
          </a:p>
        </p:txBody>
      </p:sp>
      <p:sp>
        <p:nvSpPr>
          <p:cNvPr id="5" name="Объект 9"/>
          <p:cNvSpPr txBox="1">
            <a:spLocks/>
          </p:cNvSpPr>
          <p:nvPr/>
        </p:nvSpPr>
        <p:spPr>
          <a:xfrm>
            <a:off x="0" y="1126424"/>
            <a:ext cx="9144000" cy="5731576"/>
          </a:xfrm>
          <a:prstGeom prst="rect">
            <a:avLst/>
          </a:prstGeom>
          <a:blipFill>
            <a:blip r:embed="rId3"/>
            <a:stretch>
              <a:fillRect/>
            </a:stretch>
          </a:blip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ru-RU" sz="1600" dirty="0" smtClean="0"/>
              <a:t>Наблюдения и опыты показывают, что скорость тела сама по себе измениться не может. Изменение скорости тела происходит лишь тогда, когда на него действуют другие тела. Например, изменяется скорость мяча после удара по нему ногой, увеличивается скорость велосипеда, если велосипедист сильнее нажимает на педали, автомобиль движется вперёд, благодаря работе его двигателей. При действии другого тела также происходит изменение направления скорости тела. Например, при игре в теннис мячик от удара его ракеткой может лететь в разных направлениях.</a:t>
            </a:r>
          </a:p>
          <a:p>
            <a:pPr marL="0" indent="0">
              <a:buNone/>
            </a:pPr>
            <a:r>
              <a:rPr lang="ru-RU" sz="1800" dirty="0" smtClean="0"/>
              <a:t>Значит, </a:t>
            </a:r>
            <a:r>
              <a:rPr lang="ru-RU" sz="1800" b="1" i="1" dirty="0" smtClean="0"/>
              <a:t>изменение </a:t>
            </a:r>
            <a:r>
              <a:rPr lang="ru-RU" sz="1800" b="1" i="1" dirty="0"/>
              <a:t>скорости тела (величины и направления) происходит в результате действия на него другого тела. </a:t>
            </a:r>
            <a:endParaRPr lang="ru-RU" sz="1800" dirty="0" smtClean="0"/>
          </a:p>
          <a:p>
            <a:pPr marL="0" indent="0">
              <a:buFont typeface="Arial" pitchFamily="34" charset="0"/>
              <a:buNone/>
            </a:pPr>
            <a:endParaRPr lang="ru-RU" sz="1800" b="1" i="1"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3711633"/>
            <a:ext cx="2808312" cy="2450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8788" y="3992212"/>
            <a:ext cx="2797498" cy="2098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09458" y="5077309"/>
            <a:ext cx="2286678" cy="171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09457" y="3262798"/>
            <a:ext cx="2625567" cy="1750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51209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0" y="0"/>
            <a:ext cx="9144000" cy="1143000"/>
          </a:xfrm>
          <a:prstGeom prst="rect">
            <a:avLst/>
          </a:prstGeom>
          <a:blipFill>
            <a:blip r:embed="rId2"/>
            <a:stretch>
              <a:fillRect/>
            </a:stretch>
          </a:blipFill>
        </p:spPr>
        <p:txBody>
          <a:bodyPr vert="horz" lIns="91440" tIns="45720" rIns="91440" bIns="45720" rtlCol="0" anchor="ctr">
            <a:normAutofit/>
            <a:scene3d>
              <a:camera prst="orthographicFront"/>
              <a:lightRig rig="soft" dir="tl">
                <a:rot lat="0" lon="0" rev="0"/>
              </a:lightRig>
            </a:scene3d>
            <a:sp3d extrusionH="57150" contourW="25400" prstMaterial="matte">
              <a:bevelT w="25400" h="55880" prst="relaxedInset"/>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b="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accent2">
                      <a:satMod val="175000"/>
                      <a:alpha val="40000"/>
                    </a:schemeClr>
                  </a:glow>
                  <a:outerShdw blurRad="76200" dist="50800" dir="5400000" algn="tl" rotWithShape="0">
                    <a:srgbClr val="000000">
                      <a:alpha val="65000"/>
                    </a:srgbClr>
                  </a:outerShdw>
                </a:effectLst>
              </a:rPr>
              <a:t>Инерция</a:t>
            </a:r>
            <a:endParaRPr lang="ru-RU" b="1" spc="50" dirty="0">
              <a:ln w="11430"/>
              <a:gradFill>
                <a:gsLst>
                  <a:gs pos="25000">
                    <a:schemeClr val="accent2">
                      <a:satMod val="155000"/>
                    </a:schemeClr>
                  </a:gs>
                  <a:gs pos="100000">
                    <a:schemeClr val="accent2">
                      <a:shade val="45000"/>
                      <a:satMod val="165000"/>
                    </a:schemeClr>
                  </a:gs>
                </a:gsLst>
                <a:lin ang="5400000"/>
              </a:gradFill>
              <a:effectLst>
                <a:glow rad="101600">
                  <a:schemeClr val="accent2">
                    <a:satMod val="175000"/>
                    <a:alpha val="40000"/>
                  </a:schemeClr>
                </a:glow>
                <a:outerShdw blurRad="76200" dist="50800" dir="5400000" algn="tl" rotWithShape="0">
                  <a:srgbClr val="000000">
                    <a:alpha val="65000"/>
                  </a:srgbClr>
                </a:outerShdw>
              </a:effectLst>
            </a:endParaRPr>
          </a:p>
        </p:txBody>
      </p:sp>
      <p:sp>
        <p:nvSpPr>
          <p:cNvPr id="5" name="Объект 11"/>
          <p:cNvSpPr txBox="1">
            <a:spLocks/>
          </p:cNvSpPr>
          <p:nvPr/>
        </p:nvSpPr>
        <p:spPr>
          <a:xfrm>
            <a:off x="0" y="1143000"/>
            <a:ext cx="9144000" cy="5731576"/>
          </a:xfrm>
          <a:prstGeom prst="rect">
            <a:avLst/>
          </a:prstGeom>
          <a:blipFill>
            <a:blip r:embed="rId3"/>
            <a:stretch>
              <a:fillRect/>
            </a:stretch>
          </a:blip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ru-RU" sz="1600" dirty="0" smtClean="0"/>
              <a:t>Проделаем опыт. Установим наклонно на столе доску. Насыплем на стол горку песка. Поместим на наклонную доску тележку. Тележка, скатившись с доски на стол и попав в песок, быстро останавливается. Песок препятствует её дальнейшему движению, скорость тележки очень быстро уменьшается. Её движение неравномерно (Рис. </a:t>
            </a:r>
            <a:r>
              <a:rPr lang="en-US" sz="1600" dirty="0" smtClean="0"/>
              <a:t>a)</a:t>
            </a:r>
            <a:r>
              <a:rPr lang="ru-RU" sz="1600" dirty="0" smtClean="0"/>
              <a:t>.</a:t>
            </a:r>
          </a:p>
          <a:p>
            <a:pPr marL="0" indent="0">
              <a:buNone/>
            </a:pPr>
            <a:r>
              <a:rPr lang="ru-RU" sz="1600" dirty="0" smtClean="0"/>
              <a:t>Выровняем песок и опять опустим тележку с прежней высоты. Теперь тележка, прежде чем остановится, пройдёт большее расстояние по столу. Её скорость изменяется медленнее, а движение становится ближе к равномерному </a:t>
            </a:r>
            <a:r>
              <a:rPr lang="ru-RU" sz="1600" dirty="0"/>
              <a:t>(Рис. </a:t>
            </a:r>
            <a:r>
              <a:rPr lang="ru-RU" sz="1600" dirty="0" smtClean="0"/>
              <a:t>б</a:t>
            </a:r>
            <a:r>
              <a:rPr lang="en-US" sz="1600" dirty="0" smtClean="0"/>
              <a:t>)</a:t>
            </a:r>
            <a:r>
              <a:rPr lang="ru-RU" sz="1600" dirty="0" smtClean="0"/>
              <a:t>.</a:t>
            </a:r>
          </a:p>
          <a:p>
            <a:pPr marL="0" indent="0">
              <a:buNone/>
            </a:pPr>
            <a:r>
              <a:rPr lang="ru-RU" sz="1600" dirty="0" smtClean="0"/>
              <a:t>Если совсем убрать песок со стола, то до остановки тележка проедет ещё большее расстояние </a:t>
            </a:r>
            <a:r>
              <a:rPr lang="ru-RU" sz="1600" dirty="0"/>
              <a:t>(Рис. </a:t>
            </a:r>
            <a:r>
              <a:rPr lang="ru-RU" sz="1600" dirty="0" smtClean="0"/>
              <a:t>в</a:t>
            </a:r>
            <a:r>
              <a:rPr lang="en-US" sz="1600" dirty="0" smtClean="0"/>
              <a:t>)</a:t>
            </a:r>
            <a:r>
              <a:rPr lang="ru-RU" sz="1600" dirty="0" smtClean="0"/>
              <a:t>.</a:t>
            </a:r>
          </a:p>
          <a:p>
            <a:pPr marL="0" indent="0">
              <a:buNone/>
            </a:pPr>
            <a:r>
              <a:rPr lang="ru-RU" sz="1600" dirty="0" smtClean="0"/>
              <a:t>Итак, </a:t>
            </a:r>
            <a:r>
              <a:rPr lang="ru-RU" sz="1600" b="1" i="1" dirty="0" smtClean="0"/>
              <a:t>чем меньше действие другого тела на тележку, тем дольше сохраняется скорость её движения и тем ближе оно к равномерному.</a:t>
            </a:r>
          </a:p>
          <a:p>
            <a:pPr marL="0" indent="0">
              <a:buNone/>
            </a:pPr>
            <a:endParaRPr lang="ru-RU" sz="1600" b="1" i="1" dirty="0"/>
          </a:p>
          <a:p>
            <a:pPr marL="0" indent="0">
              <a:buNone/>
            </a:pPr>
            <a:endParaRPr lang="ru-RU" sz="1600" b="1" i="1" dirty="0" smtClean="0"/>
          </a:p>
          <a:p>
            <a:pPr marL="0" indent="0">
              <a:buNone/>
            </a:pPr>
            <a:r>
              <a:rPr lang="ru-RU" sz="1600" b="1" i="1" dirty="0" smtClean="0"/>
              <a:t>                    </a:t>
            </a:r>
          </a:p>
          <a:p>
            <a:pPr marL="0" indent="0">
              <a:buNone/>
            </a:pPr>
            <a:r>
              <a:rPr lang="ru-RU" sz="1600" b="1" i="1" dirty="0"/>
              <a:t> </a:t>
            </a:r>
            <a:r>
              <a:rPr lang="ru-RU" sz="1600" b="1" i="1" dirty="0" smtClean="0"/>
              <a:t>                  а)</a:t>
            </a:r>
            <a:endParaRPr lang="ru-RU" sz="1600" b="1" i="1" dirty="0"/>
          </a:p>
          <a:p>
            <a:pPr marL="0" indent="0">
              <a:buNone/>
            </a:pPr>
            <a:endParaRPr lang="ru-RU" sz="1600" dirty="0"/>
          </a:p>
          <a:p>
            <a:pPr marL="0" indent="0">
              <a:buFont typeface="Arial" pitchFamily="34" charset="0"/>
              <a:buNone/>
            </a:pPr>
            <a:r>
              <a:rPr lang="ru-RU" sz="1600" dirty="0" smtClean="0"/>
              <a:t>                   </a:t>
            </a:r>
            <a:r>
              <a:rPr lang="ru-RU" sz="1600" b="1" i="1" dirty="0" smtClean="0"/>
              <a:t>б)</a:t>
            </a:r>
          </a:p>
          <a:p>
            <a:pPr marL="0" indent="0">
              <a:buFont typeface="Arial" pitchFamily="34" charset="0"/>
              <a:buNone/>
            </a:pPr>
            <a:r>
              <a:rPr lang="ru-RU" sz="1600" b="1" i="1" dirty="0"/>
              <a:t> </a:t>
            </a:r>
            <a:r>
              <a:rPr lang="ru-RU" sz="1600" b="1" i="1" dirty="0" smtClean="0"/>
              <a:t>                   </a:t>
            </a:r>
          </a:p>
          <a:p>
            <a:pPr marL="0" indent="0">
              <a:buFont typeface="Arial" pitchFamily="34" charset="0"/>
              <a:buNone/>
            </a:pPr>
            <a:r>
              <a:rPr lang="ru-RU" sz="1600" b="1" i="1" dirty="0"/>
              <a:t> </a:t>
            </a:r>
            <a:r>
              <a:rPr lang="ru-RU" sz="1600" b="1" i="1" dirty="0" smtClean="0"/>
              <a:t>                  в)</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632" y="4437112"/>
            <a:ext cx="4971981"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82036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0" y="0"/>
            <a:ext cx="9144000" cy="1143000"/>
          </a:xfrm>
          <a:prstGeom prst="rect">
            <a:avLst/>
          </a:prstGeom>
          <a:blipFill>
            <a:blip r:embed="rId2"/>
            <a:stretch>
              <a:fillRect/>
            </a:stretch>
          </a:blipFill>
        </p:spPr>
        <p:txBody>
          <a:bodyPr vert="horz" lIns="91440" tIns="45720" rIns="91440" bIns="45720" rtlCol="0" anchor="ctr">
            <a:normAutofit/>
            <a:scene3d>
              <a:camera prst="orthographicFront"/>
              <a:lightRig rig="soft" dir="tl">
                <a:rot lat="0" lon="0" rev="0"/>
              </a:lightRig>
            </a:scene3d>
            <a:sp3d extrusionH="57150" contourW="25400" prstMaterial="matte">
              <a:bevelT w="25400" h="55880" prst="relaxedInset"/>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b="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accent2">
                      <a:satMod val="175000"/>
                      <a:alpha val="40000"/>
                    </a:schemeClr>
                  </a:glow>
                  <a:outerShdw blurRad="76200" dist="50800" dir="5400000" algn="tl" rotWithShape="0">
                    <a:srgbClr val="000000">
                      <a:alpha val="65000"/>
                    </a:srgbClr>
                  </a:outerShdw>
                </a:effectLst>
              </a:rPr>
              <a:t>Инерция</a:t>
            </a:r>
            <a:endParaRPr lang="ru-RU" b="1" spc="50" dirty="0">
              <a:ln w="11430"/>
              <a:gradFill>
                <a:gsLst>
                  <a:gs pos="25000">
                    <a:schemeClr val="accent2">
                      <a:satMod val="155000"/>
                    </a:schemeClr>
                  </a:gs>
                  <a:gs pos="100000">
                    <a:schemeClr val="accent2">
                      <a:shade val="45000"/>
                      <a:satMod val="165000"/>
                    </a:schemeClr>
                  </a:gs>
                </a:gsLst>
                <a:lin ang="5400000"/>
              </a:gradFill>
              <a:effectLst>
                <a:glow rad="101600">
                  <a:schemeClr val="accent2">
                    <a:satMod val="175000"/>
                    <a:alpha val="40000"/>
                  </a:schemeClr>
                </a:glow>
                <a:outerShdw blurRad="76200" dist="50800" dir="5400000" algn="tl" rotWithShape="0">
                  <a:srgbClr val="000000">
                    <a:alpha val="65000"/>
                  </a:srgbClr>
                </a:outerShdw>
              </a:effectLst>
            </a:endParaRPr>
          </a:p>
        </p:txBody>
      </p:sp>
      <p:sp>
        <p:nvSpPr>
          <p:cNvPr id="5" name="Объект 2"/>
          <p:cNvSpPr>
            <a:spLocks noGrp="1"/>
          </p:cNvSpPr>
          <p:nvPr>
            <p:ph idx="1"/>
          </p:nvPr>
        </p:nvSpPr>
        <p:spPr>
          <a:xfrm>
            <a:off x="0" y="1143000"/>
            <a:ext cx="9144000" cy="5715000"/>
          </a:xfrm>
          <a:blipFill>
            <a:blip r:embed="rId3"/>
            <a:stretch>
              <a:fillRect/>
            </a:stretch>
          </a:blipFill>
        </p:spPr>
        <p:txBody>
          <a:bodyPr>
            <a:normAutofit/>
          </a:bodyPr>
          <a:lstStyle/>
          <a:p>
            <a:pPr marL="0" indent="0">
              <a:buNone/>
            </a:pPr>
            <a:endParaRPr lang="ru-RU" sz="1800" dirty="0"/>
          </a:p>
          <a:p>
            <a:pPr marL="0" indent="0">
              <a:buNone/>
            </a:pPr>
            <a:endParaRPr lang="ru-RU" sz="1800" dirty="0" smtClean="0"/>
          </a:p>
          <a:p>
            <a:pPr marL="0" indent="0">
              <a:buNone/>
            </a:pPr>
            <a:endParaRPr lang="ru-RU" sz="1900" b="1" i="1" dirty="0"/>
          </a:p>
          <a:p>
            <a:pPr marL="0" indent="0">
              <a:buNone/>
            </a:pPr>
            <a:r>
              <a:rPr lang="ru-RU" sz="1900" b="1" i="1" dirty="0"/>
              <a:t> </a:t>
            </a:r>
          </a:p>
          <a:p>
            <a:pPr marL="0" indent="0">
              <a:buNone/>
            </a:pPr>
            <a:endParaRPr lang="ru-RU" dirty="0"/>
          </a:p>
        </p:txBody>
      </p:sp>
      <p:pic>
        <p:nvPicPr>
          <p:cNvPr id="6" name="Picture 6" descr="galile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104" y="1484784"/>
            <a:ext cx="3037333" cy="36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a:spLocks noChangeArrowheads="1"/>
          </p:cNvSpPr>
          <p:nvPr/>
        </p:nvSpPr>
        <p:spPr bwMode="auto">
          <a:xfrm>
            <a:off x="5517761" y="5080711"/>
            <a:ext cx="303733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ru-RU" sz="1600" b="1" dirty="0" smtClean="0">
                <a:latin typeface="Calibri" pitchFamily="34" charset="0"/>
                <a:cs typeface="Times New Roman" pitchFamily="18" charset="0"/>
              </a:rPr>
              <a:t>Галилео Галилей</a:t>
            </a:r>
          </a:p>
          <a:p>
            <a:pPr lvl="0" algn="ctr" fontAlgn="base">
              <a:spcBef>
                <a:spcPct val="0"/>
              </a:spcBef>
              <a:spcAft>
                <a:spcPct val="0"/>
              </a:spcAft>
            </a:pPr>
            <a:r>
              <a:rPr lang="ru-RU" sz="1600" b="1" i="1" dirty="0"/>
              <a:t>(1564-1642</a:t>
            </a:r>
            <a:r>
              <a:rPr lang="ru-RU" sz="1600" b="1" i="1" dirty="0" smtClean="0"/>
              <a:t>)</a:t>
            </a:r>
            <a:endParaRPr lang="ru-RU" sz="1600" b="1" i="1" dirty="0" smtClean="0">
              <a:latin typeface="Calibri" pitchFamily="34" charset="0"/>
              <a:cs typeface="Times New Roman" pitchFamily="18" charset="0"/>
            </a:endParaRPr>
          </a:p>
        </p:txBody>
      </p:sp>
      <p:sp>
        <p:nvSpPr>
          <p:cNvPr id="8" name="Rectangle 7"/>
          <p:cNvSpPr>
            <a:spLocks noChangeArrowheads="1"/>
          </p:cNvSpPr>
          <p:nvPr/>
        </p:nvSpPr>
        <p:spPr bwMode="auto">
          <a:xfrm>
            <a:off x="179512" y="2564904"/>
            <a:ext cx="5112568" cy="2031325"/>
          </a:xfrm>
          <a:prstGeom prst="rect">
            <a:avLst/>
          </a:prstGeom>
          <a:noFill/>
          <a:ln w="57150">
            <a:noFill/>
            <a:miter lim="800000"/>
            <a:headEnd/>
            <a:tailEnd/>
          </a:ln>
          <a:effectLst/>
        </p:spPr>
        <p:txBody>
          <a:bodyPr wrap="square" anchor="ctr">
            <a:spAutoFit/>
          </a:bodyPr>
          <a:lstStyle/>
          <a:p>
            <a:r>
              <a:rPr lang="ru-RU" dirty="0" smtClean="0"/>
              <a:t>Как </a:t>
            </a:r>
            <a:r>
              <a:rPr lang="ru-RU" dirty="0"/>
              <a:t>будет двигаться тело, если на него </a:t>
            </a:r>
            <a:r>
              <a:rPr lang="ru-RU" dirty="0" smtClean="0"/>
              <a:t>не будут действовать другие </a:t>
            </a:r>
            <a:r>
              <a:rPr lang="ru-RU" dirty="0"/>
              <a:t>тела? Опыты по изучению движения были проведены </a:t>
            </a:r>
            <a:r>
              <a:rPr lang="ru-RU" b="1" i="1" dirty="0"/>
              <a:t>Г. Галилеем</a:t>
            </a:r>
            <a:r>
              <a:rPr lang="ru-RU" dirty="0"/>
              <a:t>. Они позволили установить, что </a:t>
            </a:r>
          </a:p>
          <a:p>
            <a:r>
              <a:rPr lang="ru-RU" i="1" dirty="0"/>
              <a:t>если на тело не действуют </a:t>
            </a:r>
            <a:r>
              <a:rPr lang="ru-RU" i="1" dirty="0" smtClean="0"/>
              <a:t>другие тела</a:t>
            </a:r>
            <a:r>
              <a:rPr lang="ru-RU" i="1" dirty="0"/>
              <a:t>, то оно </a:t>
            </a:r>
            <a:r>
              <a:rPr lang="ru-RU" i="1" dirty="0" smtClean="0"/>
              <a:t>либо находится </a:t>
            </a:r>
            <a:r>
              <a:rPr lang="ru-RU" i="1" dirty="0"/>
              <a:t>в покое, либо движется равномерно и прямолинейно</a:t>
            </a:r>
            <a:r>
              <a:rPr lang="ru-RU" dirty="0" smtClean="0"/>
              <a:t>.</a:t>
            </a:r>
            <a:endParaRPr lang="ru-RU" dirty="0"/>
          </a:p>
        </p:txBody>
      </p:sp>
    </p:spTree>
    <p:extLst>
      <p:ext uri="{BB962C8B-B14F-4D97-AF65-F5344CB8AC3E}">
        <p14:creationId xmlns:p14="http://schemas.microsoft.com/office/powerpoint/2010/main" val="14309965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0" y="0"/>
            <a:ext cx="9144000" cy="1143000"/>
          </a:xfrm>
          <a:prstGeom prst="rect">
            <a:avLst/>
          </a:prstGeom>
          <a:blipFill>
            <a:blip r:embed="rId2"/>
            <a:stretch>
              <a:fillRect/>
            </a:stretch>
          </a:blipFill>
        </p:spPr>
        <p:txBody>
          <a:bodyPr vert="horz" lIns="91440" tIns="45720" rIns="91440" bIns="45720" rtlCol="0" anchor="ctr">
            <a:normAutofit/>
            <a:scene3d>
              <a:camera prst="orthographicFront"/>
              <a:lightRig rig="soft" dir="tl">
                <a:rot lat="0" lon="0" rev="0"/>
              </a:lightRig>
            </a:scene3d>
            <a:sp3d extrusionH="57150" contourW="25400" prstMaterial="matte">
              <a:bevelT w="25400" h="55880" prst="relaxedInset"/>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b="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accent2">
                      <a:satMod val="175000"/>
                      <a:alpha val="40000"/>
                    </a:schemeClr>
                  </a:glow>
                  <a:outerShdw blurRad="76200" dist="50800" dir="5400000" algn="tl" rotWithShape="0">
                    <a:srgbClr val="000000">
                      <a:alpha val="65000"/>
                    </a:srgbClr>
                  </a:outerShdw>
                </a:effectLst>
              </a:rPr>
              <a:t>Инерция</a:t>
            </a:r>
            <a:endParaRPr lang="ru-RU" b="1" spc="50" dirty="0">
              <a:ln w="11430"/>
              <a:gradFill>
                <a:gsLst>
                  <a:gs pos="25000">
                    <a:schemeClr val="accent2">
                      <a:satMod val="155000"/>
                    </a:schemeClr>
                  </a:gs>
                  <a:gs pos="100000">
                    <a:schemeClr val="accent2">
                      <a:shade val="45000"/>
                      <a:satMod val="165000"/>
                    </a:schemeClr>
                  </a:gs>
                </a:gsLst>
                <a:lin ang="5400000"/>
              </a:gradFill>
              <a:effectLst>
                <a:glow rad="101600">
                  <a:schemeClr val="accent2">
                    <a:satMod val="175000"/>
                    <a:alpha val="40000"/>
                  </a:schemeClr>
                </a:glow>
                <a:outerShdw blurRad="76200" dist="50800" dir="5400000" algn="tl" rotWithShape="0">
                  <a:srgbClr val="000000">
                    <a:alpha val="65000"/>
                  </a:srgbClr>
                </a:outerShdw>
              </a:effectLst>
            </a:endParaRPr>
          </a:p>
        </p:txBody>
      </p:sp>
      <p:sp>
        <p:nvSpPr>
          <p:cNvPr id="6" name="Объект 2"/>
          <p:cNvSpPr>
            <a:spLocks noGrp="1"/>
          </p:cNvSpPr>
          <p:nvPr>
            <p:ph idx="1"/>
          </p:nvPr>
        </p:nvSpPr>
        <p:spPr>
          <a:xfrm>
            <a:off x="0" y="1143000"/>
            <a:ext cx="9144000" cy="5715000"/>
          </a:xfrm>
          <a:blipFill>
            <a:blip r:embed="rId3"/>
            <a:stretch>
              <a:fillRect/>
            </a:stretch>
          </a:blipFill>
        </p:spPr>
        <p:txBody>
          <a:bodyPr>
            <a:normAutofit/>
          </a:bodyPr>
          <a:lstStyle/>
          <a:p>
            <a:pPr marL="0" indent="0">
              <a:buNone/>
            </a:pPr>
            <a:r>
              <a:rPr lang="ru-RU" sz="1800" b="1" i="1" dirty="0" smtClean="0"/>
              <a:t>Инерция – явление сохранения скорости тела при отсутствии действия на него других тел.</a:t>
            </a:r>
          </a:p>
          <a:p>
            <a:pPr marL="0" indent="0">
              <a:buNone/>
            </a:pPr>
            <a:r>
              <a:rPr lang="ru-RU" sz="1800" dirty="0" smtClean="0"/>
              <a:t>Движение тела при отсутствии действия на него других тел называют </a:t>
            </a:r>
            <a:r>
              <a:rPr lang="ru-RU" sz="1800" b="1" i="1" dirty="0" smtClean="0"/>
              <a:t>движением по инерции</a:t>
            </a:r>
            <a:r>
              <a:rPr lang="ru-RU" sz="1800" dirty="0" smtClean="0"/>
              <a:t>.</a:t>
            </a:r>
          </a:p>
          <a:p>
            <a:pPr marL="0" indent="0">
              <a:buNone/>
            </a:pPr>
            <a:r>
              <a:rPr lang="ru-RU" sz="1800" dirty="0" smtClean="0"/>
              <a:t>Например, выключив двигатель автомобиля, он будет продолжать двигаться дальше. Он смог бы сохранить скорость своего движения, если бы на машину не действовало трение. Велосипедист, перестав работать педалями, продолжает двигаться. Он смог бы сохранить скорость своего движения, если бы не велосипед не действовало трение. Следовательно, скорость его уменьшается и он останавливается.</a:t>
            </a:r>
          </a:p>
          <a:p>
            <a:pPr marL="0" indent="0">
              <a:buNone/>
            </a:pPr>
            <a:r>
              <a:rPr lang="ru-RU" sz="1800" b="1" i="1" dirty="0" smtClean="0"/>
              <a:t>Если на тело действуют другие тела, то оно движется с постоянной скоростью.</a:t>
            </a:r>
          </a:p>
          <a:p>
            <a:pPr marL="0" indent="0">
              <a:buNone/>
            </a:pPr>
            <a:endParaRPr lang="ru-RU" sz="1800" dirty="0" smtClean="0"/>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79712" y="4193017"/>
            <a:ext cx="4176464" cy="2610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66399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6"/>
          <p:cNvSpPr txBox="1">
            <a:spLocks noChangeArrowheads="1"/>
          </p:cNvSpPr>
          <p:nvPr/>
        </p:nvSpPr>
        <p:spPr bwMode="auto">
          <a:xfrm>
            <a:off x="0" y="0"/>
            <a:ext cx="9144000" cy="6857999"/>
          </a:xfrm>
          <a:prstGeom prst="rect">
            <a:avLst/>
          </a:prstGeom>
          <a:blipFill>
            <a:blip r:embed="rId2"/>
            <a:stretch>
              <a:fillRect/>
            </a:stretch>
          </a:blipFill>
          <a:ln>
            <a:noFill/>
          </a:ln>
        </p:spPr>
        <p:txBody>
          <a:bodyPr wrap="squar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endParaRPr lang="ru-RU" sz="2400" dirty="0">
              <a:latin typeface="Century Gothic" pitchFamily="34" charset="0"/>
            </a:endParaRPr>
          </a:p>
        </p:txBody>
      </p:sp>
      <p:sp>
        <p:nvSpPr>
          <p:cNvPr id="4099" name="Text Box 6"/>
          <p:cNvSpPr txBox="1">
            <a:spLocks noChangeArrowheads="1"/>
          </p:cNvSpPr>
          <p:nvPr/>
        </p:nvSpPr>
        <p:spPr bwMode="auto">
          <a:xfrm>
            <a:off x="611560" y="836712"/>
            <a:ext cx="554355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ru-RU" sz="2400" b="1" dirty="0" smtClean="0">
                <a:latin typeface="Century Gothic" pitchFamily="34" charset="0"/>
              </a:rPr>
              <a:t>Сила</a:t>
            </a:r>
            <a:r>
              <a:rPr lang="ru-RU" sz="2400" dirty="0" smtClean="0">
                <a:latin typeface="Century Gothic" pitchFamily="34" charset="0"/>
              </a:rPr>
              <a:t> </a:t>
            </a:r>
            <a:r>
              <a:rPr lang="ru-RU" sz="2400" dirty="0">
                <a:latin typeface="Century Gothic" pitchFamily="34" charset="0"/>
              </a:rPr>
              <a:t>– </a:t>
            </a:r>
            <a:r>
              <a:rPr lang="ru-RU" sz="2400" i="1" dirty="0">
                <a:latin typeface="+mn-lt"/>
              </a:rPr>
              <a:t>физическая величина, характеризующая действие тел друг на друга, то есть являющаяся мерой этого действия.</a:t>
            </a:r>
          </a:p>
        </p:txBody>
      </p:sp>
      <p:pic>
        <p:nvPicPr>
          <p:cNvPr id="4100" name="Picture 7" descr="{0C0DDE25-A66F-4E4E-8082-902066CE049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904" y="3668656"/>
            <a:ext cx="2159000"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8" descr="{5E35816C-BA2D-406F-8DFA-B2C8188AF682}"/>
          <p:cNvPicPr>
            <a:picLocks noChangeAspect="1" noChangeArrowheads="1"/>
          </p:cNvPicPr>
          <p:nvPr/>
        </p:nvPicPr>
        <p:blipFill>
          <a:blip r:embed="rId4">
            <a:extLst>
              <a:ext uri="{28A0092B-C50C-407E-A947-70E740481C1C}">
                <a14:useLocalDpi xmlns:a14="http://schemas.microsoft.com/office/drawing/2010/main" val="0"/>
              </a:ext>
            </a:extLst>
          </a:blip>
          <a:srcRect l="7051" r="27782"/>
          <a:stretch>
            <a:fillRect/>
          </a:stretch>
        </p:blipFill>
        <p:spPr bwMode="auto">
          <a:xfrm>
            <a:off x="6588224" y="404664"/>
            <a:ext cx="2520950"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9" descr="{90007BCA-3871-48F2-B6FB-A9DF669CEBBA}"/>
          <p:cNvPicPr>
            <a:picLocks noChangeAspect="1" noChangeArrowheads="1"/>
          </p:cNvPicPr>
          <p:nvPr/>
        </p:nvPicPr>
        <p:blipFill>
          <a:blip r:embed="rId5">
            <a:extLst>
              <a:ext uri="{28A0092B-C50C-407E-A947-70E740481C1C}">
                <a14:useLocalDpi xmlns:a14="http://schemas.microsoft.com/office/drawing/2010/main" val="0"/>
              </a:ext>
            </a:extLst>
          </a:blip>
          <a:srcRect b="26167"/>
          <a:stretch>
            <a:fillRect/>
          </a:stretch>
        </p:blipFill>
        <p:spPr bwMode="auto">
          <a:xfrm>
            <a:off x="323850" y="4365104"/>
            <a:ext cx="2808288" cy="161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0" descr="{000BB10F-BCA8-4A52-A1BC-C6EFC7571F85}"/>
          <p:cNvPicPr>
            <a:picLocks noChangeAspect="1" noChangeArrowheads="1"/>
          </p:cNvPicPr>
          <p:nvPr/>
        </p:nvPicPr>
        <p:blipFill>
          <a:blip r:embed="rId6">
            <a:extLst>
              <a:ext uri="{28A0092B-C50C-407E-A947-70E740481C1C}">
                <a14:useLocalDpi xmlns:a14="http://schemas.microsoft.com/office/drawing/2010/main" val="0"/>
              </a:ext>
            </a:extLst>
          </a:blip>
          <a:srcRect t="22205" b="33388"/>
          <a:stretch>
            <a:fillRect/>
          </a:stretch>
        </p:blipFill>
        <p:spPr bwMode="auto">
          <a:xfrm>
            <a:off x="6554913" y="2589156"/>
            <a:ext cx="252095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1" descr="{3F8239B5-3F95-46B5-A6DD-9C5541B95B95}"/>
          <p:cNvPicPr>
            <a:picLocks noChangeAspect="1" noChangeArrowheads="1"/>
          </p:cNvPicPr>
          <p:nvPr/>
        </p:nvPicPr>
        <p:blipFill>
          <a:blip r:embed="rId7">
            <a:extLst>
              <a:ext uri="{28A0092B-C50C-407E-A947-70E740481C1C}">
                <a14:useLocalDpi xmlns:a14="http://schemas.microsoft.com/office/drawing/2010/main" val="0"/>
              </a:ext>
            </a:extLst>
          </a:blip>
          <a:srcRect t="48387" b="9274"/>
          <a:stretch>
            <a:fillRect/>
          </a:stretch>
        </p:blipFill>
        <p:spPr bwMode="auto">
          <a:xfrm>
            <a:off x="6335713" y="4646316"/>
            <a:ext cx="2520950"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74573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 y="-5956"/>
            <a:ext cx="9144000" cy="1126424"/>
          </a:xfrm>
          <a:blipFill>
            <a:blip r:embed="rId2"/>
            <a:stretch>
              <a:fillRect/>
            </a:stretch>
          </a:blipFill>
        </p:spPr>
        <p:txBody>
          <a:bodyPr>
            <a:scene3d>
              <a:camera prst="orthographicFront"/>
              <a:lightRig rig="soft" dir="tl">
                <a:rot lat="0" lon="0" rev="0"/>
              </a:lightRig>
            </a:scene3d>
            <a:sp3d extrusionH="57150" contourW="25400" prstMaterial="matte">
              <a:bevelT w="25400" h="55880" prst="relaxedInset"/>
              <a:contourClr>
                <a:schemeClr val="accent2">
                  <a:tint val="20000"/>
                </a:schemeClr>
              </a:contourClr>
            </a:sp3d>
          </a:bodyPr>
          <a:lstStyle/>
          <a:p>
            <a:r>
              <a:rPr lang="ru-RU" b="1" i="1" spc="50" dirty="0" smtClean="0">
                <a:ln w="11430"/>
                <a:gradFill>
                  <a:gsLst>
                    <a:gs pos="25000">
                      <a:schemeClr val="accent2">
                        <a:satMod val="155000"/>
                      </a:schemeClr>
                    </a:gs>
                    <a:gs pos="100000">
                      <a:schemeClr val="accent2">
                        <a:shade val="45000"/>
                        <a:satMod val="165000"/>
                      </a:schemeClr>
                    </a:gs>
                  </a:gsLst>
                  <a:lin ang="5400000"/>
                </a:gradFill>
                <a:effectLst>
                  <a:glow rad="63500">
                    <a:schemeClr val="accent1">
                      <a:satMod val="175000"/>
                      <a:alpha val="40000"/>
                    </a:schemeClr>
                  </a:glow>
                  <a:outerShdw blurRad="76200" dist="50800" dir="5400000" algn="tl" rotWithShape="0">
                    <a:srgbClr val="000000">
                      <a:alpha val="65000"/>
                    </a:srgbClr>
                  </a:outerShdw>
                </a:effectLst>
              </a:rPr>
              <a:t>Сила. Единицы силы.</a:t>
            </a:r>
            <a:endParaRPr lang="ru-RU" b="1" i="1" spc="50" dirty="0">
              <a:ln w="11430"/>
              <a:gradFill>
                <a:gsLst>
                  <a:gs pos="25000">
                    <a:schemeClr val="accent2">
                      <a:satMod val="155000"/>
                    </a:schemeClr>
                  </a:gs>
                  <a:gs pos="100000">
                    <a:schemeClr val="accent2">
                      <a:shade val="45000"/>
                      <a:satMod val="165000"/>
                    </a:schemeClr>
                  </a:gs>
                </a:gsLst>
                <a:lin ang="5400000"/>
              </a:gradFill>
              <a:effectLst>
                <a:glow rad="63500">
                  <a:schemeClr val="accent1">
                    <a:satMod val="175000"/>
                    <a:alpha val="40000"/>
                  </a:schemeClr>
                </a:glow>
                <a:outerShdw blurRad="76200" dist="50800" dir="5400000" algn="tl" rotWithShape="0">
                  <a:srgbClr val="000000">
                    <a:alpha val="65000"/>
                  </a:srgbClr>
                </a:outerShdw>
              </a:effectLst>
            </a:endParaRPr>
          </a:p>
        </p:txBody>
      </p:sp>
      <p:sp>
        <p:nvSpPr>
          <p:cNvPr id="3" name="Объект 2"/>
          <p:cNvSpPr>
            <a:spLocks noGrp="1"/>
          </p:cNvSpPr>
          <p:nvPr>
            <p:ph idx="1"/>
          </p:nvPr>
        </p:nvSpPr>
        <p:spPr>
          <a:xfrm>
            <a:off x="15301" y="1124744"/>
            <a:ext cx="9148875" cy="5733256"/>
          </a:xfrm>
          <a:blipFill>
            <a:blip r:embed="rId2"/>
            <a:stretch>
              <a:fillRect/>
            </a:stretch>
          </a:blipFill>
        </p:spPr>
        <p:txBody>
          <a:bodyPr/>
          <a:lstStyle/>
          <a:p>
            <a:pPr marL="0" indent="0">
              <a:buNone/>
            </a:pPr>
            <a:r>
              <a:rPr lang="ru-RU" sz="1800" i="1" dirty="0"/>
              <a:t>Каждый из нас постоянно встречается с различными случаями действия тел друг на друга. В результате взаимодействия скорость движения какого-либо тела меняется. Чем меньше масса, тем больше скорость тела. Например:</a:t>
            </a:r>
          </a:p>
          <a:p>
            <a:r>
              <a:rPr lang="ru-RU" sz="1800" dirty="0"/>
              <a:t>Мяч при ударе по нему ногой приобретает </a:t>
            </a:r>
            <a:r>
              <a:rPr lang="ru-RU" sz="1800" dirty="0" smtClean="0"/>
              <a:t>скорость(рис. 1).</a:t>
            </a:r>
          </a:p>
          <a:p>
            <a:r>
              <a:rPr lang="ru-RU" sz="1800" dirty="0"/>
              <a:t>Толкая руками вагонетку, мы можем привести её в </a:t>
            </a:r>
            <a:r>
              <a:rPr lang="ru-RU" sz="1800" dirty="0" smtClean="0"/>
              <a:t>движение</a:t>
            </a:r>
            <a:r>
              <a:rPr lang="ru-RU" sz="1800" dirty="0"/>
              <a:t>. Скорость вагонетки меняется под действием руки </a:t>
            </a:r>
            <a:r>
              <a:rPr lang="ru-RU" sz="1800" dirty="0" smtClean="0"/>
              <a:t>человека(рис. 2).</a:t>
            </a:r>
          </a:p>
          <a:p>
            <a:r>
              <a:rPr lang="ru-RU" sz="1800" dirty="0"/>
              <a:t>В результате действия руки на шар, витки пружины начинают двигаться, и пружина </a:t>
            </a:r>
            <a:r>
              <a:rPr lang="ru-RU" sz="1800" dirty="0" smtClean="0"/>
              <a:t>сжимается(рис. 3).</a:t>
            </a:r>
            <a:endParaRPr lang="ru-RU" sz="1800" dirty="0"/>
          </a:p>
          <a:p>
            <a:pPr marL="0" indent="0">
              <a:buNone/>
            </a:pPr>
            <a:r>
              <a:rPr lang="ru-RU" sz="1800" b="1" i="1" dirty="0" smtClean="0"/>
              <a:t>Таким образом, скорость тела меняется при взаимодействии его с другими телами.</a:t>
            </a:r>
            <a:endParaRPr lang="ru-RU" sz="1800" b="1" i="1" dirty="0"/>
          </a:p>
          <a:p>
            <a:pPr marL="0" indent="0">
              <a:buNone/>
            </a:pPr>
            <a:endParaRPr lang="ru-RU" dirty="0"/>
          </a:p>
        </p:txBody>
      </p:sp>
      <p:pic>
        <p:nvPicPr>
          <p:cNvPr id="4" name="Рисунок 3" title="(Рис. 1)"/>
          <p:cNvPicPr/>
          <p:nvPr/>
        </p:nvPicPr>
        <p:blipFill>
          <a:blip r:embed="rId3"/>
          <a:stretch>
            <a:fillRect/>
          </a:stretch>
        </p:blipFill>
        <p:spPr>
          <a:xfrm>
            <a:off x="51497" y="3976162"/>
            <a:ext cx="2546623" cy="2376264"/>
          </a:xfrm>
          <a:prstGeom prst="rect">
            <a:avLst/>
          </a:prstGeom>
        </p:spPr>
      </p:pic>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dirty="0"/>
          </a:p>
        </p:txBody>
      </p:sp>
      <p:sp>
        <p:nvSpPr>
          <p:cNvPr id="6" name="Rectangle 3"/>
          <p:cNvSpPr>
            <a:spLocks noChangeArrowheads="1"/>
          </p:cNvSpPr>
          <p:nvPr/>
        </p:nvSpPr>
        <p:spPr bwMode="auto">
          <a:xfrm>
            <a:off x="51497" y="6352426"/>
            <a:ext cx="2557795"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effectLst/>
                <a:latin typeface="Calibri" pitchFamily="34" charset="0"/>
                <a:ea typeface="Calibri" pitchFamily="34" charset="0"/>
                <a:cs typeface="Times New Roman" pitchFamily="18" charset="0"/>
              </a:rPr>
              <a:t>(</a:t>
            </a:r>
            <a:r>
              <a:rPr kumimoji="0" lang="ru-RU" sz="1100" b="1" i="1" u="none" strike="noStrike" cap="none" normalizeH="0" baseline="0" dirty="0" smtClean="0">
                <a:ln>
                  <a:noFill/>
                </a:ln>
                <a:effectLst/>
                <a:latin typeface="Calibri" pitchFamily="34" charset="0"/>
                <a:ea typeface="Calibri" pitchFamily="34" charset="0"/>
                <a:cs typeface="Times New Roman" pitchFamily="18" charset="0"/>
              </a:rPr>
              <a:t>Рисунок 1</a:t>
            </a:r>
            <a:r>
              <a:rPr kumimoji="0" lang="ru-RU" sz="1100" b="1" i="0" u="none" strike="noStrike" cap="none" normalizeH="0" baseline="0" dirty="0" smtClean="0">
                <a:ln>
                  <a:noFill/>
                </a:ln>
                <a:effectLst/>
                <a:latin typeface="Calibri" pitchFamily="34" charset="0"/>
                <a:ea typeface="Calibri" pitchFamily="34" charset="0"/>
                <a:cs typeface="Times New Roman" pitchFamily="18" charset="0"/>
              </a:rPr>
              <a:t>)</a:t>
            </a:r>
            <a:endParaRPr kumimoji="0" lang="ru-RU" sz="1100" b="1" i="0" u="none" strike="noStrike" cap="none" normalizeH="0" baseline="0" dirty="0" smtClean="0">
              <a:ln>
                <a:noFill/>
              </a:ln>
              <a:effectLst/>
              <a:latin typeface="Arial" pitchFamily="34" charset="0"/>
              <a:cs typeface="Arial" pitchFamily="34" charset="0"/>
            </a:endParaRPr>
          </a:p>
        </p:txBody>
      </p:sp>
      <p:sp>
        <p:nvSpPr>
          <p:cNvPr id="9" name="Rectangle 3"/>
          <p:cNvSpPr>
            <a:spLocks noChangeArrowheads="1"/>
          </p:cNvSpPr>
          <p:nvPr/>
        </p:nvSpPr>
        <p:spPr bwMode="auto">
          <a:xfrm>
            <a:off x="6877050" y="6086456"/>
            <a:ext cx="226695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effectLst/>
                <a:latin typeface="Calibri" pitchFamily="34" charset="0"/>
                <a:ea typeface="Calibri" pitchFamily="34" charset="0"/>
                <a:cs typeface="Times New Roman" pitchFamily="18" charset="0"/>
              </a:rPr>
              <a:t>(</a:t>
            </a:r>
            <a:r>
              <a:rPr kumimoji="0" lang="ru-RU" sz="1100" b="1" i="1" u="none" strike="noStrike" cap="none" normalizeH="0" baseline="0" dirty="0" smtClean="0">
                <a:ln>
                  <a:noFill/>
                </a:ln>
                <a:effectLst/>
                <a:latin typeface="Calibri" pitchFamily="34" charset="0"/>
                <a:ea typeface="Calibri" pitchFamily="34" charset="0"/>
                <a:cs typeface="Times New Roman" pitchFamily="18" charset="0"/>
              </a:rPr>
              <a:t>Рисунок 3</a:t>
            </a:r>
            <a:r>
              <a:rPr kumimoji="0" lang="ru-RU" sz="1100" b="1" i="0" u="none" strike="noStrike" cap="none" normalizeH="0" baseline="0" dirty="0" smtClean="0">
                <a:ln>
                  <a:noFill/>
                </a:ln>
                <a:effectLst/>
                <a:latin typeface="Calibri" pitchFamily="34" charset="0"/>
                <a:ea typeface="Calibri" pitchFamily="34" charset="0"/>
                <a:cs typeface="Times New Roman" pitchFamily="18" charset="0"/>
              </a:rPr>
              <a:t>)</a:t>
            </a:r>
            <a:endParaRPr kumimoji="0" lang="ru-RU" sz="1100" b="1" i="0" u="none" strike="noStrike" cap="none" normalizeH="0" baseline="0" dirty="0" smtClean="0">
              <a:ln>
                <a:noFill/>
              </a:ln>
              <a:effectLst/>
              <a:latin typeface="Arial" pitchFamily="34" charset="0"/>
              <a:cs typeface="Arial" pitchFamily="34" charset="0"/>
            </a:endParaRPr>
          </a:p>
        </p:txBody>
      </p:sp>
      <p:pic>
        <p:nvPicPr>
          <p:cNvPr id="10" name="Рисунок 9"/>
          <p:cNvPicPr/>
          <p:nvPr/>
        </p:nvPicPr>
        <p:blipFill rotWithShape="1">
          <a:blip r:embed="rId4"/>
          <a:srcRect r="52308" b="53374"/>
          <a:stretch/>
        </p:blipFill>
        <p:spPr bwMode="auto">
          <a:xfrm>
            <a:off x="3538537" y="4440394"/>
            <a:ext cx="2066925" cy="1447800"/>
          </a:xfrm>
          <a:prstGeom prst="rect">
            <a:avLst/>
          </a:prstGeom>
          <a:ln>
            <a:noFill/>
          </a:ln>
          <a:extLst>
            <a:ext uri="{53640926-AAD7-44D8-BBD7-CCE9431645EC}">
              <a14:shadowObscured xmlns:a14="http://schemas.microsoft.com/office/drawing/2010/main"/>
            </a:ext>
          </a:extLst>
        </p:spPr>
      </p:pic>
      <p:pic>
        <p:nvPicPr>
          <p:cNvPr id="11" name="Рисунок 10"/>
          <p:cNvPicPr/>
          <p:nvPr/>
        </p:nvPicPr>
        <p:blipFill rotWithShape="1">
          <a:blip r:embed="rId5"/>
          <a:srcRect l="46517" b="5285"/>
          <a:stretch/>
        </p:blipFill>
        <p:spPr bwMode="auto">
          <a:xfrm>
            <a:off x="6877050" y="3861048"/>
            <a:ext cx="2266950" cy="2219325"/>
          </a:xfrm>
          <a:prstGeom prst="rect">
            <a:avLst/>
          </a:prstGeom>
          <a:ln>
            <a:noFill/>
          </a:ln>
          <a:extLst>
            <a:ext uri="{53640926-AAD7-44D8-BBD7-CCE9431645EC}">
              <a14:shadowObscured xmlns:a14="http://schemas.microsoft.com/office/drawing/2010/main"/>
            </a:ext>
          </a:extLst>
        </p:spPr>
      </p:pic>
      <p:sp>
        <p:nvSpPr>
          <p:cNvPr id="12" name="Rectangle 3"/>
          <p:cNvSpPr>
            <a:spLocks noChangeArrowheads="1"/>
          </p:cNvSpPr>
          <p:nvPr/>
        </p:nvSpPr>
        <p:spPr bwMode="auto">
          <a:xfrm>
            <a:off x="3543493" y="5879915"/>
            <a:ext cx="2061969"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effectLst/>
                <a:latin typeface="Calibri" pitchFamily="34" charset="0"/>
                <a:ea typeface="Calibri" pitchFamily="34" charset="0"/>
                <a:cs typeface="Times New Roman" pitchFamily="18" charset="0"/>
              </a:rPr>
              <a:t>(</a:t>
            </a:r>
            <a:r>
              <a:rPr kumimoji="0" lang="ru-RU" sz="1100" b="1" i="1" u="none" strike="noStrike" cap="none" normalizeH="0" baseline="0" dirty="0" smtClean="0">
                <a:ln>
                  <a:noFill/>
                </a:ln>
                <a:effectLst/>
                <a:latin typeface="Calibri" pitchFamily="34" charset="0"/>
                <a:ea typeface="Calibri" pitchFamily="34" charset="0"/>
                <a:cs typeface="Times New Roman" pitchFamily="18" charset="0"/>
              </a:rPr>
              <a:t>Рисунок 2</a:t>
            </a:r>
            <a:r>
              <a:rPr kumimoji="0" lang="ru-RU" sz="1100" b="1" i="0" u="none" strike="noStrike" cap="none" normalizeH="0" baseline="0" dirty="0" smtClean="0">
                <a:ln>
                  <a:noFill/>
                </a:ln>
                <a:effectLst/>
                <a:latin typeface="Calibri" pitchFamily="34" charset="0"/>
                <a:ea typeface="Calibri" pitchFamily="34" charset="0"/>
                <a:cs typeface="Times New Roman" pitchFamily="18" charset="0"/>
              </a:rPr>
              <a:t>)</a:t>
            </a:r>
            <a:endParaRPr kumimoji="0" lang="ru-RU" sz="1100" b="1" i="0" u="none" strike="noStrike" cap="none" normalizeH="0" baseline="0" dirty="0" smtClean="0">
              <a:ln>
                <a:noFill/>
              </a:ln>
              <a:effectLst/>
              <a:latin typeface="Arial" pitchFamily="34" charset="0"/>
              <a:cs typeface="Arial" pitchFamily="34" charset="0"/>
            </a:endParaRPr>
          </a:p>
        </p:txBody>
      </p:sp>
    </p:spTree>
    <p:extLst>
      <p:ext uri="{BB962C8B-B14F-4D97-AF65-F5344CB8AC3E}">
        <p14:creationId xmlns:p14="http://schemas.microsoft.com/office/powerpoint/2010/main" val="6468898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516" y="1124744"/>
            <a:ext cx="9142484" cy="5733256"/>
          </a:xfrm>
          <a:blipFill>
            <a:blip r:embed="rId2"/>
            <a:stretch>
              <a:fillRect/>
            </a:stretch>
          </a:blipFill>
        </p:spPr>
        <p:txBody>
          <a:bodyPr>
            <a:normAutofit/>
          </a:bodyPr>
          <a:lstStyle/>
          <a:p>
            <a:pPr marL="0" indent="0">
              <a:buNone/>
            </a:pPr>
            <a:r>
              <a:rPr lang="ru-RU" sz="1800" i="1" dirty="0" smtClean="0"/>
              <a:t>Часто не указывают, какое тело и как действовало на данное тело. Просто говорят, что </a:t>
            </a:r>
            <a:r>
              <a:rPr lang="ru-RU" sz="1800" b="1" i="1" dirty="0" smtClean="0"/>
              <a:t>на тело действует сила или к нему приложена сила</a:t>
            </a:r>
            <a:r>
              <a:rPr lang="ru-RU" sz="1800" i="1" dirty="0" smtClean="0"/>
              <a:t>. Под действием силы тело меняет свою скорость. </a:t>
            </a:r>
            <a:r>
              <a:rPr lang="ru-RU" sz="1800" b="1" i="1" dirty="0" smtClean="0"/>
              <a:t>Силу обозначают буквой </a:t>
            </a:r>
            <a:r>
              <a:rPr lang="en-US" sz="1800" b="1" i="1" dirty="0" smtClean="0"/>
              <a:t>F.</a:t>
            </a:r>
            <a:endParaRPr lang="ru-RU" sz="1800" b="1" i="1" dirty="0"/>
          </a:p>
        </p:txBody>
      </p:sp>
      <p:sp>
        <p:nvSpPr>
          <p:cNvPr id="4" name="Заголовок 1"/>
          <p:cNvSpPr>
            <a:spLocks noGrp="1"/>
          </p:cNvSpPr>
          <p:nvPr>
            <p:ph type="title"/>
          </p:nvPr>
        </p:nvSpPr>
        <p:spPr>
          <a:xfrm>
            <a:off x="0" y="0"/>
            <a:ext cx="9144000" cy="1126424"/>
          </a:xfrm>
          <a:blipFill>
            <a:blip r:embed="rId3"/>
            <a:stretch>
              <a:fillRect/>
            </a:stretch>
          </a:blipFill>
        </p:spPr>
        <p:txBody>
          <a:bodyPr>
            <a:scene3d>
              <a:camera prst="orthographicFront"/>
              <a:lightRig rig="soft" dir="tl">
                <a:rot lat="0" lon="0" rev="0"/>
              </a:lightRig>
            </a:scene3d>
            <a:sp3d extrusionH="57150" contourW="25400" prstMaterial="matte">
              <a:bevelT w="25400" h="55880" prst="relaxedInset"/>
              <a:contourClr>
                <a:schemeClr val="accent2">
                  <a:tint val="20000"/>
                </a:schemeClr>
              </a:contourClr>
            </a:sp3d>
          </a:bodyPr>
          <a:lstStyle/>
          <a:p>
            <a:r>
              <a:rPr lang="ru-RU" b="1" i="1" spc="50" dirty="0" smtClean="0">
                <a:ln w="11430"/>
                <a:gradFill>
                  <a:gsLst>
                    <a:gs pos="25000">
                      <a:schemeClr val="accent2">
                        <a:satMod val="155000"/>
                      </a:schemeClr>
                    </a:gs>
                    <a:gs pos="100000">
                      <a:schemeClr val="accent2">
                        <a:shade val="45000"/>
                        <a:satMod val="165000"/>
                      </a:schemeClr>
                    </a:gs>
                  </a:gsLst>
                  <a:lin ang="5400000"/>
                </a:gradFill>
                <a:effectLst>
                  <a:glow rad="63500">
                    <a:schemeClr val="accent1">
                      <a:satMod val="175000"/>
                      <a:alpha val="40000"/>
                    </a:schemeClr>
                  </a:glow>
                  <a:outerShdw blurRad="76200" dist="50800" dir="5400000" algn="tl" rotWithShape="0">
                    <a:srgbClr val="000000">
                      <a:alpha val="65000"/>
                    </a:srgbClr>
                  </a:outerShdw>
                </a:effectLst>
              </a:rPr>
              <a:t>Сила. Единицы силы.</a:t>
            </a:r>
            <a:endParaRPr lang="ru-RU" b="1" i="1" spc="50" dirty="0">
              <a:ln w="11430"/>
              <a:gradFill>
                <a:gsLst>
                  <a:gs pos="25000">
                    <a:schemeClr val="accent2">
                      <a:satMod val="155000"/>
                    </a:schemeClr>
                  </a:gs>
                  <a:gs pos="100000">
                    <a:schemeClr val="accent2">
                      <a:shade val="45000"/>
                      <a:satMod val="165000"/>
                    </a:schemeClr>
                  </a:gs>
                </a:gsLst>
                <a:lin ang="5400000"/>
              </a:gradFill>
              <a:effectLst>
                <a:glow rad="63500">
                  <a:schemeClr val="accent1">
                    <a:satMod val="175000"/>
                    <a:alpha val="40000"/>
                  </a:schemeClr>
                </a:glow>
                <a:outerShdw blurRad="76200" dist="50800" dir="5400000" algn="tl" rotWithShape="0">
                  <a:srgbClr val="000000">
                    <a:alpha val="65000"/>
                  </a:srgbClr>
                </a:outerShdw>
              </a:effectLst>
            </a:endParaRPr>
          </a:p>
        </p:txBody>
      </p:sp>
      <p:cxnSp>
        <p:nvCxnSpPr>
          <p:cNvPr id="8" name="Прямая со стрелкой 7"/>
          <p:cNvCxnSpPr/>
          <p:nvPr/>
        </p:nvCxnSpPr>
        <p:spPr>
          <a:xfrm>
            <a:off x="5103508" y="1700808"/>
            <a:ext cx="216024"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pic>
        <p:nvPicPr>
          <p:cNvPr id="10" name="Рисунок 9" title="(Рис. 1)"/>
          <p:cNvPicPr/>
          <p:nvPr/>
        </p:nvPicPr>
        <p:blipFill rotWithShape="1">
          <a:blip r:embed="rId4"/>
          <a:srcRect t="50680" r="62004" b="2935"/>
          <a:stretch/>
        </p:blipFill>
        <p:spPr>
          <a:xfrm>
            <a:off x="467544" y="2996952"/>
            <a:ext cx="2880320" cy="2836671"/>
          </a:xfrm>
          <a:prstGeom prst="rect">
            <a:avLst/>
          </a:prstGeom>
        </p:spPr>
      </p:pic>
      <p:cxnSp>
        <p:nvCxnSpPr>
          <p:cNvPr id="12" name="Прямая со стрелкой 11"/>
          <p:cNvCxnSpPr/>
          <p:nvPr/>
        </p:nvCxnSpPr>
        <p:spPr>
          <a:xfrm>
            <a:off x="2838151" y="5301208"/>
            <a:ext cx="432048"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4" name="Прямая соединительная линия 13"/>
          <p:cNvCxnSpPr/>
          <p:nvPr/>
        </p:nvCxnSpPr>
        <p:spPr>
          <a:xfrm>
            <a:off x="2771800" y="4869160"/>
            <a:ext cx="0" cy="216024"/>
          </a:xfrm>
          <a:prstGeom prst="line">
            <a:avLst/>
          </a:prstGeom>
        </p:spPr>
        <p:style>
          <a:lnRef idx="1">
            <a:schemeClr val="dk1"/>
          </a:lnRef>
          <a:fillRef idx="0">
            <a:schemeClr val="dk1"/>
          </a:fillRef>
          <a:effectRef idx="0">
            <a:schemeClr val="dk1"/>
          </a:effectRef>
          <a:fontRef idx="minor">
            <a:schemeClr val="tx1"/>
          </a:fontRef>
        </p:style>
      </p:cxnSp>
      <p:cxnSp>
        <p:nvCxnSpPr>
          <p:cNvPr id="16" name="Прямая соединительная линия 15"/>
          <p:cNvCxnSpPr/>
          <p:nvPr/>
        </p:nvCxnSpPr>
        <p:spPr>
          <a:xfrm>
            <a:off x="2771800" y="4869160"/>
            <a:ext cx="144016" cy="0"/>
          </a:xfrm>
          <a:prstGeom prst="line">
            <a:avLst/>
          </a:prstGeom>
        </p:spPr>
        <p:style>
          <a:lnRef idx="1">
            <a:schemeClr val="dk1"/>
          </a:lnRef>
          <a:fillRef idx="0">
            <a:schemeClr val="dk1"/>
          </a:fillRef>
          <a:effectRef idx="0">
            <a:schemeClr val="dk1"/>
          </a:effectRef>
          <a:fontRef idx="minor">
            <a:schemeClr val="tx1"/>
          </a:fontRef>
        </p:style>
      </p:cxnSp>
      <p:cxnSp>
        <p:nvCxnSpPr>
          <p:cNvPr id="18" name="Прямая соединительная линия 17"/>
          <p:cNvCxnSpPr/>
          <p:nvPr/>
        </p:nvCxnSpPr>
        <p:spPr>
          <a:xfrm>
            <a:off x="2771800" y="4977172"/>
            <a:ext cx="108012" cy="0"/>
          </a:xfrm>
          <a:prstGeom prst="line">
            <a:avLst/>
          </a:prstGeom>
        </p:spPr>
        <p:style>
          <a:lnRef idx="1">
            <a:schemeClr val="dk1"/>
          </a:lnRef>
          <a:fillRef idx="0">
            <a:schemeClr val="dk1"/>
          </a:fillRef>
          <a:effectRef idx="0">
            <a:schemeClr val="dk1"/>
          </a:effectRef>
          <a:fontRef idx="minor">
            <a:schemeClr val="tx1"/>
          </a:fontRef>
        </p:style>
      </p:cxnSp>
      <p:cxnSp>
        <p:nvCxnSpPr>
          <p:cNvPr id="22" name="Прямая со стрелкой 21"/>
          <p:cNvCxnSpPr/>
          <p:nvPr/>
        </p:nvCxnSpPr>
        <p:spPr>
          <a:xfrm>
            <a:off x="2699792" y="4797152"/>
            <a:ext cx="28803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pic>
        <p:nvPicPr>
          <p:cNvPr id="24" name="Рисунок 23"/>
          <p:cNvPicPr/>
          <p:nvPr/>
        </p:nvPicPr>
        <p:blipFill rotWithShape="1">
          <a:blip r:embed="rId5"/>
          <a:srcRect r="52308" b="53374"/>
          <a:stretch/>
        </p:blipFill>
        <p:spPr bwMode="auto">
          <a:xfrm>
            <a:off x="5148710" y="3068960"/>
            <a:ext cx="3312368" cy="2485581"/>
          </a:xfrm>
          <a:prstGeom prst="rect">
            <a:avLst/>
          </a:prstGeom>
          <a:ln>
            <a:noFill/>
          </a:ln>
          <a:extLst>
            <a:ext uri="{53640926-AAD7-44D8-BBD7-CCE9431645EC}">
              <a14:shadowObscured xmlns:a14="http://schemas.microsoft.com/office/drawing/2010/main"/>
            </a:ext>
          </a:extLst>
        </p:spPr>
      </p:pic>
      <p:cxnSp>
        <p:nvCxnSpPr>
          <p:cNvPr id="25" name="Прямая соединительная линия 24"/>
          <p:cNvCxnSpPr/>
          <p:nvPr/>
        </p:nvCxnSpPr>
        <p:spPr>
          <a:xfrm>
            <a:off x="6084168" y="3573016"/>
            <a:ext cx="0" cy="216024"/>
          </a:xfrm>
          <a:prstGeom prst="line">
            <a:avLst/>
          </a:prstGeom>
        </p:spPr>
        <p:style>
          <a:lnRef idx="1">
            <a:schemeClr val="dk1"/>
          </a:lnRef>
          <a:fillRef idx="0">
            <a:schemeClr val="dk1"/>
          </a:fillRef>
          <a:effectRef idx="0">
            <a:schemeClr val="dk1"/>
          </a:effectRef>
          <a:fontRef idx="minor">
            <a:schemeClr val="tx1"/>
          </a:fontRef>
        </p:style>
      </p:cxnSp>
      <p:cxnSp>
        <p:nvCxnSpPr>
          <p:cNvPr id="27" name="Прямая соединительная линия 26"/>
          <p:cNvCxnSpPr/>
          <p:nvPr/>
        </p:nvCxnSpPr>
        <p:spPr>
          <a:xfrm>
            <a:off x="6084168" y="3573016"/>
            <a:ext cx="144016" cy="0"/>
          </a:xfrm>
          <a:prstGeom prst="line">
            <a:avLst/>
          </a:prstGeom>
        </p:spPr>
        <p:style>
          <a:lnRef idx="1">
            <a:schemeClr val="dk1"/>
          </a:lnRef>
          <a:fillRef idx="0">
            <a:schemeClr val="dk1"/>
          </a:fillRef>
          <a:effectRef idx="0">
            <a:schemeClr val="dk1"/>
          </a:effectRef>
          <a:fontRef idx="minor">
            <a:schemeClr val="tx1"/>
          </a:fontRef>
        </p:style>
      </p:cxnSp>
      <p:cxnSp>
        <p:nvCxnSpPr>
          <p:cNvPr id="29" name="Прямая соединительная линия 28"/>
          <p:cNvCxnSpPr/>
          <p:nvPr/>
        </p:nvCxnSpPr>
        <p:spPr>
          <a:xfrm>
            <a:off x="6084168" y="3681028"/>
            <a:ext cx="72008" cy="0"/>
          </a:xfrm>
          <a:prstGeom prst="line">
            <a:avLst/>
          </a:prstGeom>
        </p:spPr>
        <p:style>
          <a:lnRef idx="1">
            <a:schemeClr val="dk1"/>
          </a:lnRef>
          <a:fillRef idx="0">
            <a:schemeClr val="dk1"/>
          </a:fillRef>
          <a:effectRef idx="0">
            <a:schemeClr val="dk1"/>
          </a:effectRef>
          <a:fontRef idx="minor">
            <a:schemeClr val="tx1"/>
          </a:fontRef>
        </p:style>
      </p:cxnSp>
      <p:cxnSp>
        <p:nvCxnSpPr>
          <p:cNvPr id="31" name="Прямая со стрелкой 30"/>
          <p:cNvCxnSpPr/>
          <p:nvPr/>
        </p:nvCxnSpPr>
        <p:spPr>
          <a:xfrm>
            <a:off x="6056327" y="3501813"/>
            <a:ext cx="243865"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1" name="Прямая соединительная линия 40"/>
          <p:cNvCxnSpPr/>
          <p:nvPr/>
        </p:nvCxnSpPr>
        <p:spPr>
          <a:xfrm>
            <a:off x="6095572" y="3681028"/>
            <a:ext cx="108012" cy="0"/>
          </a:xfrm>
          <a:prstGeom prst="line">
            <a:avLst/>
          </a:prstGeom>
        </p:spPr>
        <p:style>
          <a:lnRef idx="1">
            <a:schemeClr val="dk1"/>
          </a:lnRef>
          <a:fillRef idx="0">
            <a:schemeClr val="dk1"/>
          </a:fillRef>
          <a:effectRef idx="0">
            <a:schemeClr val="dk1"/>
          </a:effectRef>
          <a:fontRef idx="minor">
            <a:schemeClr val="tx1"/>
          </a:fontRef>
        </p:style>
      </p:cxnSp>
      <p:sp>
        <p:nvSpPr>
          <p:cNvPr id="42" name="Rectangle 3"/>
          <p:cNvSpPr>
            <a:spLocks noChangeArrowheads="1"/>
          </p:cNvSpPr>
          <p:nvPr/>
        </p:nvSpPr>
        <p:spPr bwMode="auto">
          <a:xfrm>
            <a:off x="467544" y="5833623"/>
            <a:ext cx="288032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effectLst/>
                <a:latin typeface="Calibri" pitchFamily="34" charset="0"/>
                <a:ea typeface="Calibri" pitchFamily="34" charset="0"/>
                <a:cs typeface="Times New Roman" pitchFamily="18" charset="0"/>
              </a:rPr>
              <a:t>(</a:t>
            </a:r>
            <a:r>
              <a:rPr kumimoji="0" lang="ru-RU" sz="1100" b="1" i="1" u="none" strike="noStrike" cap="none" normalizeH="0" baseline="0" dirty="0" smtClean="0">
                <a:ln>
                  <a:noFill/>
                </a:ln>
                <a:effectLst/>
                <a:latin typeface="Calibri" pitchFamily="34" charset="0"/>
                <a:ea typeface="Calibri" pitchFamily="34" charset="0"/>
                <a:cs typeface="Times New Roman" pitchFamily="18" charset="0"/>
              </a:rPr>
              <a:t>Рисунок 4</a:t>
            </a:r>
            <a:r>
              <a:rPr kumimoji="0" lang="ru-RU" sz="1100" b="1" i="0" u="none" strike="noStrike" cap="none" normalizeH="0" baseline="0" dirty="0" smtClean="0">
                <a:ln>
                  <a:noFill/>
                </a:ln>
                <a:effectLst/>
                <a:latin typeface="Calibri" pitchFamily="34" charset="0"/>
                <a:ea typeface="Calibri" pitchFamily="34" charset="0"/>
                <a:cs typeface="Times New Roman" pitchFamily="18" charset="0"/>
              </a:rPr>
              <a:t>)</a:t>
            </a:r>
            <a:endParaRPr kumimoji="0" lang="ru-RU" sz="1100" b="1" i="0" u="none" strike="noStrike" cap="none" normalizeH="0" baseline="0" dirty="0" smtClean="0">
              <a:ln>
                <a:noFill/>
              </a:ln>
              <a:effectLst/>
              <a:latin typeface="Arial" pitchFamily="34" charset="0"/>
              <a:cs typeface="Arial" pitchFamily="34" charset="0"/>
            </a:endParaRPr>
          </a:p>
        </p:txBody>
      </p:sp>
      <p:sp>
        <p:nvSpPr>
          <p:cNvPr id="43" name="Rectangle 3"/>
          <p:cNvSpPr>
            <a:spLocks noChangeArrowheads="1"/>
          </p:cNvSpPr>
          <p:nvPr/>
        </p:nvSpPr>
        <p:spPr bwMode="auto">
          <a:xfrm>
            <a:off x="5148064" y="5572013"/>
            <a:ext cx="3313014"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effectLst/>
                <a:latin typeface="Calibri" pitchFamily="34" charset="0"/>
                <a:ea typeface="Calibri" pitchFamily="34" charset="0"/>
                <a:cs typeface="Times New Roman" pitchFamily="18" charset="0"/>
              </a:rPr>
              <a:t>(</a:t>
            </a:r>
            <a:r>
              <a:rPr kumimoji="0" lang="ru-RU" sz="1100" b="1" i="1" u="none" strike="noStrike" cap="none" normalizeH="0" baseline="0" dirty="0" smtClean="0">
                <a:ln>
                  <a:noFill/>
                </a:ln>
                <a:effectLst/>
                <a:latin typeface="Calibri" pitchFamily="34" charset="0"/>
                <a:ea typeface="Calibri" pitchFamily="34" charset="0"/>
                <a:cs typeface="Times New Roman" pitchFamily="18" charset="0"/>
              </a:rPr>
              <a:t>Рисунок 5</a:t>
            </a:r>
            <a:r>
              <a:rPr kumimoji="0" lang="ru-RU" sz="1100" b="1" i="0" u="none" strike="noStrike" cap="none" normalizeH="0" baseline="0" dirty="0" smtClean="0">
                <a:ln>
                  <a:noFill/>
                </a:ln>
                <a:effectLst/>
                <a:latin typeface="Calibri" pitchFamily="34" charset="0"/>
                <a:ea typeface="Calibri" pitchFamily="34" charset="0"/>
                <a:cs typeface="Times New Roman" pitchFamily="18" charset="0"/>
              </a:rPr>
              <a:t>)</a:t>
            </a:r>
            <a:endParaRPr kumimoji="0" lang="ru-RU" sz="1100" b="1" i="0" u="none" strike="noStrike" cap="none" normalizeH="0" baseline="0" dirty="0" smtClean="0">
              <a:ln>
                <a:noFill/>
              </a:ln>
              <a:effectLst/>
              <a:latin typeface="Arial" pitchFamily="34" charset="0"/>
              <a:cs typeface="Arial" pitchFamily="34" charset="0"/>
            </a:endParaRPr>
          </a:p>
        </p:txBody>
      </p:sp>
    </p:spTree>
    <p:extLst>
      <p:ext uri="{BB962C8B-B14F-4D97-AF65-F5344CB8AC3E}">
        <p14:creationId xmlns:p14="http://schemas.microsoft.com/office/powerpoint/2010/main" val="918197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66" y="1124744"/>
            <a:ext cx="9147266" cy="5733256"/>
          </a:xfrm>
          <a:blipFill>
            <a:blip r:embed="rId2"/>
            <a:tile tx="0" ty="0" sx="100000" sy="100000" flip="none" algn="tl"/>
          </a:blipFill>
        </p:spPr>
        <p:txBody>
          <a:bodyPr>
            <a:normAutofit/>
          </a:bodyPr>
          <a:lstStyle/>
          <a:p>
            <a:pPr marL="0" indent="0">
              <a:buNone/>
            </a:pPr>
            <a:r>
              <a:rPr lang="ru-RU" sz="1800" dirty="0" smtClean="0"/>
              <a:t>Сила действующая на тело, может не только изменить скорость всего тела, но и отдельных его частей.</a:t>
            </a:r>
          </a:p>
          <a:p>
            <a:pPr marL="0" indent="0">
              <a:buNone/>
            </a:pPr>
            <a:r>
              <a:rPr lang="ru-RU" sz="1800" dirty="0" smtClean="0"/>
              <a:t>Например, пружина при действии на тело сжимается(рис.6) или растягивается(рис.7); тонкая палочка изгибается(рис.8); мускулы руки напрягаются. В таких случаях говорят, что тело </a:t>
            </a:r>
            <a:r>
              <a:rPr lang="ru-RU" sz="1800" b="1" i="1" dirty="0" smtClean="0"/>
              <a:t>деформируется</a:t>
            </a:r>
            <a:r>
              <a:rPr lang="ru-RU" sz="1800" dirty="0" smtClean="0"/>
              <a:t>.</a:t>
            </a:r>
          </a:p>
        </p:txBody>
      </p:sp>
      <p:sp>
        <p:nvSpPr>
          <p:cNvPr id="4" name="Заголовок 1"/>
          <p:cNvSpPr>
            <a:spLocks noGrp="1"/>
          </p:cNvSpPr>
          <p:nvPr>
            <p:ph type="title"/>
          </p:nvPr>
        </p:nvSpPr>
        <p:spPr>
          <a:xfrm>
            <a:off x="0" y="0"/>
            <a:ext cx="9144000" cy="1126424"/>
          </a:xfrm>
          <a:blipFill>
            <a:blip r:embed="rId3"/>
            <a:stretch>
              <a:fillRect/>
            </a:stretch>
          </a:blipFill>
        </p:spPr>
        <p:txBody>
          <a:bodyPr>
            <a:scene3d>
              <a:camera prst="orthographicFront"/>
              <a:lightRig rig="soft" dir="tl">
                <a:rot lat="0" lon="0" rev="0"/>
              </a:lightRig>
            </a:scene3d>
            <a:sp3d extrusionH="57150" contourW="25400" prstMaterial="matte">
              <a:bevelT w="25400" h="55880" prst="relaxedInset"/>
              <a:contourClr>
                <a:schemeClr val="accent2">
                  <a:tint val="20000"/>
                </a:schemeClr>
              </a:contourClr>
            </a:sp3d>
          </a:bodyPr>
          <a:lstStyle/>
          <a:p>
            <a:r>
              <a:rPr lang="ru-RU" b="1" i="1" spc="50" dirty="0" smtClean="0">
                <a:ln w="11430"/>
                <a:gradFill>
                  <a:gsLst>
                    <a:gs pos="25000">
                      <a:schemeClr val="accent2">
                        <a:satMod val="155000"/>
                      </a:schemeClr>
                    </a:gs>
                    <a:gs pos="100000">
                      <a:schemeClr val="accent2">
                        <a:shade val="45000"/>
                        <a:satMod val="165000"/>
                      </a:schemeClr>
                    </a:gs>
                  </a:gsLst>
                  <a:lin ang="5400000"/>
                </a:gradFill>
                <a:effectLst>
                  <a:glow rad="63500">
                    <a:schemeClr val="accent1">
                      <a:satMod val="175000"/>
                      <a:alpha val="40000"/>
                    </a:schemeClr>
                  </a:glow>
                  <a:outerShdw blurRad="76200" dist="50800" dir="5400000" algn="tl" rotWithShape="0">
                    <a:srgbClr val="000000">
                      <a:alpha val="65000"/>
                    </a:srgbClr>
                  </a:outerShdw>
                </a:effectLst>
              </a:rPr>
              <a:t>Сила. Единицы силы.</a:t>
            </a:r>
            <a:endParaRPr lang="ru-RU" b="1" i="1" spc="50" dirty="0">
              <a:ln w="11430"/>
              <a:gradFill>
                <a:gsLst>
                  <a:gs pos="25000">
                    <a:schemeClr val="accent2">
                      <a:satMod val="155000"/>
                    </a:schemeClr>
                  </a:gs>
                  <a:gs pos="100000">
                    <a:schemeClr val="accent2">
                      <a:shade val="45000"/>
                      <a:satMod val="165000"/>
                    </a:schemeClr>
                  </a:gs>
                </a:gsLst>
                <a:lin ang="5400000"/>
              </a:gradFill>
              <a:effectLst>
                <a:glow rad="63500">
                  <a:schemeClr val="accent1">
                    <a:satMod val="175000"/>
                    <a:alpha val="40000"/>
                  </a:schemeClr>
                </a:glow>
                <a:outerShdw blurRad="76200" dist="50800" dir="5400000" algn="tl" rotWithShape="0">
                  <a:srgbClr val="000000">
                    <a:alpha val="65000"/>
                  </a:srgbClr>
                </a:outerShdw>
              </a:effectLst>
            </a:endParaRPr>
          </a:p>
        </p:txBody>
      </p:sp>
      <p:sp>
        <p:nvSpPr>
          <p:cNvPr id="5" name="Заголовок 1"/>
          <p:cNvSpPr txBox="1">
            <a:spLocks/>
          </p:cNvSpPr>
          <p:nvPr/>
        </p:nvSpPr>
        <p:spPr>
          <a:xfrm>
            <a:off x="251520" y="2788676"/>
            <a:ext cx="8424936" cy="720080"/>
          </a:xfrm>
          <a:prstGeom prst="rect">
            <a:avLst/>
          </a:prstGeom>
          <a:blipFill>
            <a:blip r:embed="rId4"/>
            <a:tile tx="0" ty="0" sx="100000" sy="100000" flip="none" algn="tl"/>
          </a:blipFill>
        </p:spPr>
        <p:txBody>
          <a:bodyPr vert="horz" lIns="91440" tIns="45720" rIns="91440" bIns="45720" rtlCol="0" anchor="ctr">
            <a:normAutofit/>
            <a:scene3d>
              <a:camera prst="orthographicFront"/>
              <a:lightRig rig="soft" dir="tl">
                <a:rot lat="0" lon="0" rev="0"/>
              </a:lightRig>
            </a:scene3d>
            <a:sp3d extrusionH="57150" contourW="25400" prstMaterial="matte">
              <a:bevelT w="25400" h="55880" prst="relaxedInset"/>
              <a:contourClr>
                <a:schemeClr val="accent2">
                  <a:tint val="2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000" b="1" i="1" dirty="0" smtClean="0">
                <a:latin typeface="+mn-lt"/>
              </a:rPr>
              <a:t>Деформацией называется любое изменение формы и размера тела.</a:t>
            </a:r>
            <a:endParaRPr lang="ru-RU" sz="2000" b="1" i="1" dirty="0">
              <a:latin typeface="+mn-lt"/>
            </a:endParaRPr>
          </a:p>
        </p:txBody>
      </p:sp>
      <p:pic>
        <p:nvPicPr>
          <p:cNvPr id="7" name="Объект 4"/>
          <p:cNvPicPr>
            <a:picLocks noChangeAspect="1"/>
          </p:cNvPicPr>
          <p:nvPr/>
        </p:nvPicPr>
        <p:blipFill rotWithShape="1">
          <a:blip r:embed="rId5" cstate="print">
            <a:extLst>
              <a:ext uri="{28A0092B-C50C-407E-A947-70E740481C1C}">
                <a14:useLocalDpi xmlns:a14="http://schemas.microsoft.com/office/drawing/2010/main" val="0"/>
              </a:ext>
            </a:extLst>
          </a:blip>
          <a:srcRect l="2928" t="43156" r="61302" b="22747"/>
          <a:stretch/>
        </p:blipFill>
        <p:spPr>
          <a:xfrm>
            <a:off x="17334" y="3942413"/>
            <a:ext cx="2158584" cy="1543241"/>
          </a:xfrm>
          <a:prstGeom prst="rect">
            <a:avLst/>
          </a:prstGeom>
        </p:spPr>
      </p:pic>
      <p:sp>
        <p:nvSpPr>
          <p:cNvPr id="8" name="Rectangle 3"/>
          <p:cNvSpPr>
            <a:spLocks noChangeArrowheads="1"/>
          </p:cNvSpPr>
          <p:nvPr/>
        </p:nvSpPr>
        <p:spPr bwMode="auto">
          <a:xfrm>
            <a:off x="1469" y="5485654"/>
            <a:ext cx="2174449"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effectLst/>
                <a:latin typeface="Calibri" pitchFamily="34" charset="0"/>
                <a:ea typeface="Calibri" pitchFamily="34" charset="0"/>
                <a:cs typeface="Times New Roman" pitchFamily="18" charset="0"/>
              </a:rPr>
              <a:t>(</a:t>
            </a:r>
            <a:r>
              <a:rPr kumimoji="0" lang="ru-RU" sz="1100" b="1" i="1" u="none" strike="noStrike" cap="none" normalizeH="0" baseline="0" dirty="0" smtClean="0">
                <a:ln>
                  <a:noFill/>
                </a:ln>
                <a:effectLst/>
                <a:latin typeface="Calibri" pitchFamily="34" charset="0"/>
                <a:ea typeface="Calibri" pitchFamily="34" charset="0"/>
                <a:cs typeface="Times New Roman" pitchFamily="18" charset="0"/>
              </a:rPr>
              <a:t>Рисунок 6 </a:t>
            </a:r>
            <a:r>
              <a:rPr kumimoji="0" lang="ru-RU" sz="1100" b="1" i="0" u="none" strike="noStrike" cap="none" normalizeH="0" baseline="0" dirty="0" smtClean="0">
                <a:ln>
                  <a:noFill/>
                </a:ln>
                <a:effectLst/>
                <a:latin typeface="Calibri" pitchFamily="34" charset="0"/>
                <a:ea typeface="Calibri" pitchFamily="34" charset="0"/>
                <a:cs typeface="Times New Roman" pitchFamily="18" charset="0"/>
              </a:rPr>
              <a:t>)</a:t>
            </a:r>
            <a:endParaRPr kumimoji="0" lang="ru-RU" sz="1100" b="1" i="0" u="none" strike="noStrike" cap="none" normalizeH="0" baseline="0" dirty="0" smtClean="0">
              <a:ln>
                <a:noFill/>
              </a:ln>
              <a:effectLst/>
              <a:latin typeface="Arial" pitchFamily="34" charset="0"/>
              <a:cs typeface="Arial" pitchFamily="34" charset="0"/>
            </a:endParaRPr>
          </a:p>
        </p:txBody>
      </p:sp>
      <p:pic>
        <p:nvPicPr>
          <p:cNvPr id="9" name="Объект 6"/>
          <p:cNvPicPr>
            <a:picLocks noChangeAspect="1"/>
          </p:cNvPicPr>
          <p:nvPr/>
        </p:nvPicPr>
        <p:blipFill rotWithShape="1">
          <a:blip r:embed="rId5" cstate="print">
            <a:extLst>
              <a:ext uri="{28A0092B-C50C-407E-A947-70E740481C1C}">
                <a14:useLocalDpi xmlns:a14="http://schemas.microsoft.com/office/drawing/2010/main" val="0"/>
              </a:ext>
            </a:extLst>
          </a:blip>
          <a:srcRect l="45095" t="45130" r="692" b="22058"/>
          <a:stretch/>
        </p:blipFill>
        <p:spPr>
          <a:xfrm>
            <a:off x="2339752" y="3942413"/>
            <a:ext cx="3275351" cy="1486742"/>
          </a:xfrm>
          <a:prstGeom prst="rect">
            <a:avLst/>
          </a:prstGeom>
        </p:spPr>
      </p:pic>
      <p:sp>
        <p:nvSpPr>
          <p:cNvPr id="10" name="Rectangle 3"/>
          <p:cNvSpPr>
            <a:spLocks noChangeArrowheads="1"/>
          </p:cNvSpPr>
          <p:nvPr/>
        </p:nvSpPr>
        <p:spPr bwMode="auto">
          <a:xfrm>
            <a:off x="2339751" y="5430407"/>
            <a:ext cx="3275351"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effectLst/>
                <a:latin typeface="Calibri" pitchFamily="34" charset="0"/>
                <a:ea typeface="Calibri" pitchFamily="34" charset="0"/>
                <a:cs typeface="Times New Roman" pitchFamily="18" charset="0"/>
              </a:rPr>
              <a:t>(</a:t>
            </a:r>
            <a:r>
              <a:rPr kumimoji="0" lang="ru-RU" sz="1100" b="1" i="1" u="none" strike="noStrike" cap="none" normalizeH="0" baseline="0" dirty="0" smtClean="0">
                <a:ln>
                  <a:noFill/>
                </a:ln>
                <a:effectLst/>
                <a:latin typeface="Calibri" pitchFamily="34" charset="0"/>
                <a:ea typeface="Calibri" pitchFamily="34" charset="0"/>
                <a:cs typeface="Times New Roman" pitchFamily="18" charset="0"/>
              </a:rPr>
              <a:t>Рисунок 7 </a:t>
            </a:r>
            <a:r>
              <a:rPr kumimoji="0" lang="ru-RU" sz="1100" b="1" i="0" u="none" strike="noStrike" cap="none" normalizeH="0" baseline="0" dirty="0" smtClean="0">
                <a:ln>
                  <a:noFill/>
                </a:ln>
                <a:effectLst/>
                <a:latin typeface="Calibri" pitchFamily="34" charset="0"/>
                <a:ea typeface="Calibri" pitchFamily="34" charset="0"/>
                <a:cs typeface="Times New Roman" pitchFamily="18" charset="0"/>
              </a:rPr>
              <a:t>)</a:t>
            </a:r>
            <a:endParaRPr kumimoji="0" lang="ru-RU" sz="1100" b="1" i="0" u="none" strike="noStrike" cap="none" normalizeH="0" baseline="0" dirty="0" smtClean="0">
              <a:ln>
                <a:noFill/>
              </a:ln>
              <a:effectLst/>
              <a:latin typeface="Arial" pitchFamily="34" charset="0"/>
              <a:cs typeface="Arial" pitchFamily="34" charset="0"/>
            </a:endParaRPr>
          </a:p>
        </p:txBody>
      </p:sp>
      <p:pic>
        <p:nvPicPr>
          <p:cNvPr id="11" name="Объект 8"/>
          <p:cNvPicPr>
            <a:picLocks noChangeAspect="1"/>
          </p:cNvPicPr>
          <p:nvPr/>
        </p:nvPicPr>
        <p:blipFill rotWithShape="1">
          <a:blip r:embed="rId6" cstate="print">
            <a:extLst>
              <a:ext uri="{28A0092B-C50C-407E-A947-70E740481C1C}">
                <a14:useLocalDpi xmlns:a14="http://schemas.microsoft.com/office/drawing/2010/main" val="0"/>
              </a:ext>
            </a:extLst>
          </a:blip>
          <a:srcRect l="16093" t="21280" r="14479" b="22084"/>
          <a:stretch/>
        </p:blipFill>
        <p:spPr>
          <a:xfrm>
            <a:off x="5724128" y="3642064"/>
            <a:ext cx="3270292" cy="2000787"/>
          </a:xfrm>
          <a:prstGeom prst="rect">
            <a:avLst/>
          </a:prstGeom>
        </p:spPr>
      </p:pic>
      <p:sp>
        <p:nvSpPr>
          <p:cNvPr id="12" name="Rectangle 3"/>
          <p:cNvSpPr>
            <a:spLocks noChangeArrowheads="1"/>
          </p:cNvSpPr>
          <p:nvPr/>
        </p:nvSpPr>
        <p:spPr bwMode="auto">
          <a:xfrm>
            <a:off x="5728680" y="5649317"/>
            <a:ext cx="3275351"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effectLst/>
                <a:latin typeface="Calibri" pitchFamily="34" charset="0"/>
                <a:ea typeface="Calibri" pitchFamily="34" charset="0"/>
                <a:cs typeface="Times New Roman" pitchFamily="18" charset="0"/>
              </a:rPr>
              <a:t>(</a:t>
            </a:r>
            <a:r>
              <a:rPr kumimoji="0" lang="ru-RU" sz="1100" b="1" i="1" u="none" strike="noStrike" cap="none" normalizeH="0" baseline="0" dirty="0" smtClean="0">
                <a:ln>
                  <a:noFill/>
                </a:ln>
                <a:effectLst/>
                <a:latin typeface="Calibri" pitchFamily="34" charset="0"/>
                <a:ea typeface="Calibri" pitchFamily="34" charset="0"/>
                <a:cs typeface="Times New Roman" pitchFamily="18" charset="0"/>
              </a:rPr>
              <a:t>Рисунок 8 </a:t>
            </a:r>
            <a:r>
              <a:rPr kumimoji="0" lang="ru-RU" sz="1100" b="1" i="0" u="none" strike="noStrike" cap="none" normalizeH="0" baseline="0" dirty="0" smtClean="0">
                <a:ln>
                  <a:noFill/>
                </a:ln>
                <a:effectLst/>
                <a:latin typeface="Calibri" pitchFamily="34" charset="0"/>
                <a:ea typeface="Calibri" pitchFamily="34" charset="0"/>
                <a:cs typeface="Times New Roman" pitchFamily="18" charset="0"/>
              </a:rPr>
              <a:t>)</a:t>
            </a:r>
            <a:endParaRPr kumimoji="0" lang="ru-RU" sz="1100" b="1" i="0" u="none" strike="noStrike" cap="none" normalizeH="0" baseline="0" dirty="0" smtClean="0">
              <a:ln>
                <a:noFill/>
              </a:ln>
              <a:effectLst/>
              <a:latin typeface="Arial" pitchFamily="34" charset="0"/>
              <a:cs typeface="Arial" pitchFamily="34" charset="0"/>
            </a:endParaRPr>
          </a:p>
        </p:txBody>
      </p:sp>
    </p:spTree>
    <p:extLst>
      <p:ext uri="{BB962C8B-B14F-4D97-AF65-F5344CB8AC3E}">
        <p14:creationId xmlns:p14="http://schemas.microsoft.com/office/powerpoint/2010/main" val="956481849"/>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1406</TotalTime>
  <Words>818</Words>
  <Application>Microsoft Office PowerPoint</Application>
  <PresentationFormat>Экран (4:3)</PresentationFormat>
  <Paragraphs>69</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Тема Office</vt:lpstr>
      <vt:lpstr>Сила</vt:lpstr>
      <vt:lpstr>Презентация PowerPoint</vt:lpstr>
      <vt:lpstr>Презентация PowerPoint</vt:lpstr>
      <vt:lpstr>Презентация PowerPoint</vt:lpstr>
      <vt:lpstr>Презентация PowerPoint</vt:lpstr>
      <vt:lpstr>Презентация PowerPoint</vt:lpstr>
      <vt:lpstr>Сила. Единицы силы.</vt:lpstr>
      <vt:lpstr>Сила. Единицы силы.</vt:lpstr>
      <vt:lpstr>Сила. Единицы силы.</vt:lpstr>
      <vt:lpstr>Презентация PowerPoint</vt:lpstr>
      <vt:lpstr>Презентация PowerPoint</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Сила</dc:title>
  <dc:creator>Бармалей</dc:creator>
  <cp:lastModifiedBy>Бармалей</cp:lastModifiedBy>
  <cp:revision>93</cp:revision>
  <dcterms:created xsi:type="dcterms:W3CDTF">2013-02-03T07:44:09Z</dcterms:created>
  <dcterms:modified xsi:type="dcterms:W3CDTF">2013-03-30T07:36:37Z</dcterms:modified>
</cp:coreProperties>
</file>