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1" r:id="rId3"/>
    <p:sldId id="260" r:id="rId4"/>
    <p:sldId id="257" r:id="rId5"/>
    <p:sldId id="258" r:id="rId6"/>
    <p:sldId id="259" r:id="rId7"/>
    <p:sldId id="266" r:id="rId8"/>
    <p:sldId id="265" r:id="rId9"/>
    <p:sldId id="264" r:id="rId10"/>
    <p:sldId id="263" r:id="rId11"/>
    <p:sldId id="262"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p:scale>
          <a:sx n="133" d="100"/>
          <a:sy n="133" d="100"/>
        </p:scale>
        <p:origin x="-1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CC0FE-AC63-4C6D-AA97-67D4CA33D4ED}"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AACC0FE-AC63-4C6D-AA97-67D4CA33D4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30BCA8-7274-4FCF-8723-C8380E21D797}" type="datetimeFigureOut">
              <a:rPr lang="ru-RU" smtClean="0"/>
              <a:pPr/>
              <a:t>04.04.2013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CC0FE-AC63-4C6D-AA97-67D4CA33D4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D30BCA8-7274-4FCF-8723-C8380E21D797}" type="datetimeFigureOut">
              <a:rPr lang="ru-RU" smtClean="0"/>
              <a:pPr/>
              <a:t>04.04.2013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AACC0FE-AC63-4C6D-AA97-67D4CA33D4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54" y="1484784"/>
            <a:ext cx="8458200" cy="2115667"/>
          </a:xfrm>
        </p:spPr>
        <p:txBody>
          <a:bodyPr/>
          <a:lstStyle/>
          <a:p>
            <a:r>
              <a:rPr lang="ru-RU" dirty="0" smtClean="0"/>
              <a:t>Рычаг. Равновесие сил на рычаге</a:t>
            </a:r>
            <a:endParaRPr lang="ru-RU" dirty="0"/>
          </a:p>
        </p:txBody>
      </p:sp>
      <p:sp>
        <p:nvSpPr>
          <p:cNvPr id="3" name="Подзаголовок 2"/>
          <p:cNvSpPr>
            <a:spLocks noGrp="1"/>
          </p:cNvSpPr>
          <p:nvPr>
            <p:ph type="subTitle" idx="1"/>
          </p:nvPr>
        </p:nvSpPr>
        <p:spPr>
          <a:xfrm>
            <a:off x="6228184" y="6021288"/>
            <a:ext cx="2915816" cy="761307"/>
          </a:xfrm>
        </p:spPr>
        <p:txBody>
          <a:bodyPr>
            <a:normAutofit fontScale="92500"/>
          </a:bodyPr>
          <a:lstStyle/>
          <a:p>
            <a:r>
              <a:rPr lang="ru-RU" b="1" i="1" dirty="0" smtClean="0"/>
              <a:t>Работу выполнила ученица 7 класса «Б» Игнатова Анастасия.</a:t>
            </a:r>
            <a:endParaRPr lang="ru-RU" b="1" i="1"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08485"/>
            <a:ext cx="40090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48148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260648"/>
            <a:ext cx="7520940" cy="2304256"/>
          </a:xfrm>
        </p:spPr>
        <p:txBody>
          <a:bodyPr/>
          <a:lstStyle/>
          <a:p>
            <a:r>
              <a:rPr lang="ru-RU" sz="1400" dirty="0"/>
              <a:t>Рычаг в быту</a:t>
            </a:r>
            <a:br>
              <a:rPr lang="ru-RU" sz="1400" dirty="0"/>
            </a:br>
            <a:r>
              <a:rPr lang="ru-RU" sz="1400" dirty="0"/>
              <a:t>То же самое относится к гаечному ключу, которым вы откручиваете или закручиваете болт или гайку. Чем длиннее ключ, тем легче вам будет открутить эту гайку, или наоборот, тем туже вы сможете её затянуть.</a:t>
            </a:r>
            <a:br>
              <a:rPr lang="ru-RU" sz="1400" dirty="0"/>
            </a:br>
            <a:r>
              <a:rPr lang="ru-RU" sz="1400" dirty="0"/>
              <a:t>Рычаги в технике</a:t>
            </a:r>
            <a:br>
              <a:rPr lang="ru-RU" sz="1400" dirty="0"/>
            </a:br>
            <a:r>
              <a:rPr lang="ru-RU" sz="1400" dirty="0"/>
              <a:t>Естественно, рычаги так же повсеместно распространены и в технике. Самый очевидный пример рычаг переключения коробки передач в автомобиле. Короткое плечо рычага та его часть, что вы видите в салоне.</a:t>
            </a:r>
            <a:r>
              <a:rPr lang="ru-RU" dirty="0"/>
              <a:t/>
            </a:r>
            <a:br>
              <a:rPr lang="ru-RU" dirty="0"/>
            </a:br>
            <a:endParaRPr lang="ru-RU"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8064" y="2492896"/>
            <a:ext cx="266029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5933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259632" y="2492896"/>
            <a:ext cx="6490265" cy="2304256"/>
          </a:xfrm>
        </p:spPr>
        <p:txBody>
          <a:bodyPr/>
          <a:lstStyle/>
          <a:p>
            <a:r>
              <a:rPr lang="ru-RU" sz="7200" dirty="0" smtClean="0"/>
              <a:t>Спасибо за внимание*</a:t>
            </a:r>
            <a:endParaRPr lang="ru-RU" sz="7200" dirty="0"/>
          </a:p>
        </p:txBody>
      </p:sp>
    </p:spTree>
    <p:extLst>
      <p:ext uri="{BB962C8B-B14F-4D97-AF65-F5344CB8AC3E}">
        <p14:creationId xmlns:p14="http://schemas.microsoft.com/office/powerpoint/2010/main" val="72164607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0048"/>
            <a:ext cx="8837339" cy="674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97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1" cy="506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129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2400" dirty="0" smtClean="0"/>
              <a:t>рычаги</a:t>
            </a:r>
            <a:r>
              <a:rPr lang="ru-RU" sz="2400" dirty="0" smtClean="0"/>
              <a:t> </a:t>
            </a:r>
            <a:r>
              <a:rPr lang="ru-RU" sz="2400" dirty="0" smtClean="0"/>
              <a:t>— </a:t>
            </a:r>
            <a:r>
              <a:rPr lang="ru-RU" sz="2400" dirty="0" smtClean="0"/>
              <a:t>простейшее </a:t>
            </a:r>
            <a:r>
              <a:rPr lang="ru-RU" sz="2400" dirty="0" smtClean="0"/>
              <a:t>механическое устройство, представляющее собой твёрдое тело (перекладину), вращающееся вокруг точки опоры. Стороны перекладины по бокам от точки опоры называются плечами рычага.</a:t>
            </a:r>
            <a:br>
              <a:rPr lang="ru-RU" sz="2400" dirty="0" smtClean="0"/>
            </a:br>
            <a:r>
              <a:rPr lang="ru-RU" sz="2400" dirty="0" smtClean="0"/>
              <a:t> </a:t>
            </a:r>
            <a:br>
              <a:rPr lang="ru-RU" sz="2400" dirty="0" smtClean="0"/>
            </a:br>
            <a:r>
              <a:rPr lang="ru-RU" sz="2400" dirty="0" smtClean="0"/>
              <a:t>Рычаг используется для получения большего усилия на коротком плече с помощью меньшего усилия на длинном плече (или для получения большего перемещения на длинном плече с помощью меньшего перемещения на коротком плече). Сделав плечо рычага достаточно длинным, теоретически, можно развить любое усилие. </a:t>
            </a:r>
            <a:r>
              <a:rPr lang="ru-RU" dirty="0" smtClean="0"/>
              <a:t/>
            </a:r>
            <a:br>
              <a:rPr lang="ru-RU" dirty="0" smtClean="0"/>
            </a:b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fontScale="90000"/>
          </a:bodyPr>
          <a:lstStyle/>
          <a:p>
            <a:r>
              <a:rPr lang="ru-RU" sz="2400" dirty="0" smtClean="0"/>
              <a:t>Различают два вида рычагов</a:t>
            </a:r>
            <a:r>
              <a:rPr lang="ru-RU" sz="2400" dirty="0" smtClean="0"/>
              <a:t>.</a:t>
            </a:r>
            <a:br>
              <a:rPr lang="ru-RU" sz="2400" dirty="0" smtClean="0"/>
            </a:br>
            <a:r>
              <a:rPr lang="ru-RU" sz="2400" dirty="0" smtClean="0"/>
              <a:t> </a:t>
            </a:r>
            <a:r>
              <a:rPr lang="ru-RU" sz="2400" dirty="0" smtClean="0"/>
              <a:t>У рычага первого рода точка опоры находится между линиями действия приложенных сил. </a:t>
            </a:r>
            <a:r>
              <a:rPr lang="ru-RU" sz="2400" dirty="0" smtClean="0"/>
              <a:t/>
            </a:r>
            <a:br>
              <a:rPr lang="ru-RU" sz="2400" dirty="0" smtClean="0"/>
            </a:br>
            <a:r>
              <a:rPr lang="ru-RU" sz="2400" dirty="0" smtClean="0"/>
              <a:t>У </a:t>
            </a:r>
            <a:r>
              <a:rPr lang="ru-RU" sz="2400" dirty="0" smtClean="0"/>
              <a:t>рычага второго рода точка опоры расположена по одну сторону от них. </a:t>
            </a:r>
            <a:r>
              <a:rPr lang="ru-RU" sz="2400" dirty="0" smtClean="0"/>
              <a:t/>
            </a:r>
            <a:br>
              <a:rPr lang="ru-RU" sz="2400" dirty="0" smtClean="0"/>
            </a:br>
            <a:r>
              <a:rPr lang="ru-RU" sz="2400" dirty="0" smtClean="0"/>
              <a:t>То </a:t>
            </a:r>
            <a:r>
              <a:rPr lang="ru-RU" sz="2400" dirty="0" smtClean="0"/>
              <a:t>есть, если мы пытаемся при помощи лома сдвинуть с места тяжелый предмет, то рычаг первого рода – это ситуация, когда мы подкладываем брусок под лом, надавливая на свободный конец лома вниз. Неподвижной опорой у нас в данном случае будет являться брусок, а приложенные силы располагаются по обе стороны от него.  А рычаг второго рода – это когда мы, подсунув край лома под тяжесть, тянем лом вверх, пытаясь таким образом перевернуть предмет. Здесь точка опоры находится в месте упора лома о землю, а приложенные силы расположены по одну сторону от точки опоры</a:t>
            </a:r>
            <a:r>
              <a:rPr lang="ru-RU" dirty="0" smtClean="0"/>
              <a:t/>
            </a:r>
            <a:br>
              <a:rPr lang="ru-RU" dirty="0" smtClean="0"/>
            </a:b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прап.jpeg"/>
          <p:cNvPicPr>
            <a:picLocks noChangeAspect="1"/>
          </p:cNvPicPr>
          <p:nvPr/>
        </p:nvPicPr>
        <p:blipFill>
          <a:blip r:embed="rId2" cstate="print"/>
          <a:stretch>
            <a:fillRect/>
          </a:stretch>
        </p:blipFill>
        <p:spPr>
          <a:xfrm>
            <a:off x="4575423" y="0"/>
            <a:ext cx="4572000" cy="4125550"/>
          </a:xfrm>
          <a:prstGeom prst="rect">
            <a:avLst/>
          </a:prstGeom>
        </p:spPr>
      </p:pic>
      <p:pic>
        <p:nvPicPr>
          <p:cNvPr id="4" name="Рисунок 3" descr="дж.jpeg"/>
          <p:cNvPicPr>
            <a:picLocks noChangeAspect="1"/>
          </p:cNvPicPr>
          <p:nvPr/>
        </p:nvPicPr>
        <p:blipFill>
          <a:blip r:embed="rId3" cstate="print"/>
          <a:stretch>
            <a:fillRect/>
          </a:stretch>
        </p:blipFill>
        <p:spPr>
          <a:xfrm>
            <a:off x="0" y="116632"/>
            <a:ext cx="4736181" cy="31683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520940" cy="692656"/>
          </a:xfrm>
        </p:spPr>
        <p:txBody>
          <a:bodyPr/>
          <a:lstStyle/>
          <a:p>
            <a:r>
              <a:rPr lang="ru-RU" dirty="0"/>
              <a:t>Закон равновесия сил на рычаге</a:t>
            </a:r>
            <a:br>
              <a:rPr lang="ru-RU" dirty="0"/>
            </a:br>
            <a:endParaRPr lang="ru-RU" dirty="0"/>
          </a:p>
        </p:txBody>
      </p:sp>
      <p:sp>
        <p:nvSpPr>
          <p:cNvPr id="3" name="Объект 2"/>
          <p:cNvSpPr>
            <a:spLocks noGrp="1"/>
          </p:cNvSpPr>
          <p:nvPr>
            <p:ph idx="1"/>
          </p:nvPr>
        </p:nvSpPr>
        <p:spPr>
          <a:xfrm>
            <a:off x="683568" y="1268760"/>
            <a:ext cx="7344816" cy="5328592"/>
          </a:xfrm>
        </p:spPr>
        <p:txBody>
          <a:bodyPr>
            <a:normAutofit/>
          </a:bodyPr>
          <a:lstStyle/>
          <a:p>
            <a:r>
              <a:rPr lang="ru-RU" sz="1800" dirty="0" smtClean="0"/>
              <a:t>Используя </a:t>
            </a:r>
            <a:r>
              <a:rPr lang="ru-RU" sz="1800" dirty="0"/>
              <a:t>рычаг, мы можем получить выигрыш в силе и поднять неподъемный голыми руками груз. Расстояние от точки опоры до точки приложения силы называют плечом силы. Причем, можно рассчитать равновесие сил на рычаге по следующей формуле:</a:t>
            </a:r>
          </a:p>
          <a:p>
            <a:r>
              <a:rPr lang="ru-RU" sz="1800" dirty="0"/>
              <a:t>F1 / F2 = l2 / l1,</a:t>
            </a:r>
          </a:p>
          <a:p>
            <a:r>
              <a:rPr lang="ru-RU" sz="1800" dirty="0"/>
              <a:t>где F1 и F2 – силы, действующие на рычаг,</a:t>
            </a:r>
          </a:p>
          <a:p>
            <a:r>
              <a:rPr lang="ru-RU" sz="1800" dirty="0"/>
              <a:t>а l2 и l1 – плечи этих сил.</a:t>
            </a:r>
          </a:p>
          <a:p>
            <a:r>
              <a:rPr lang="ru-RU" sz="1800" dirty="0"/>
              <a:t>Это и есть закон равновесия рычага, который гласит: рычаг находится в равновесии тогда, когда действующие на него силы обратно пропорциональны плечам этих сил. Этот закон был установлен Архимедом еще в третьем веке до нашей эры. Из него следует, что меньшей силой можно уравновесить большую. Для этого необходимо, чтобы плечо меньшей силы было больше плеча большей силы. А выигрыш в силе, получаемый с помощью рычага, определяется отношением плеч приложенных сил. </a:t>
            </a:r>
            <a:endParaRPr lang="ru-RU" sz="1800" dirty="0"/>
          </a:p>
        </p:txBody>
      </p:sp>
    </p:spTree>
    <p:extLst>
      <p:ext uri="{BB962C8B-B14F-4D97-AF65-F5344CB8AC3E}">
        <p14:creationId xmlns:p14="http://schemas.microsoft.com/office/powerpoint/2010/main" val="345112405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06760"/>
            <a:ext cx="68389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0275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7632848" cy="6120680"/>
          </a:xfrm>
        </p:spPr>
        <p:txBody>
          <a:bodyPr>
            <a:normAutofit fontScale="92500" lnSpcReduction="20000"/>
          </a:bodyPr>
          <a:lstStyle/>
          <a:p>
            <a:r>
              <a:rPr lang="ru-RU" sz="2200" i="1" dirty="0"/>
              <a:t>Момент силы относительно некоторой точки — это векторное произведение силы на кратчайшее расстояние от этой точки до линии действия силы.</a:t>
            </a:r>
          </a:p>
          <a:p>
            <a:r>
              <a:rPr lang="ru-RU" sz="2200" i="1" dirty="0"/>
              <a:t>[M]= Ньютон · метр</a:t>
            </a:r>
          </a:p>
          <a:p>
            <a:r>
              <a:rPr lang="ru-RU" sz="2200" i="1" dirty="0"/>
              <a:t>Если:</a:t>
            </a:r>
          </a:p>
          <a:p>
            <a:r>
              <a:rPr lang="ru-RU" sz="2200" i="1" dirty="0"/>
              <a:t>M — момент силы (Ньютон · метр),</a:t>
            </a:r>
          </a:p>
          <a:p>
            <a:r>
              <a:rPr lang="ru-RU" sz="2200" i="1" dirty="0"/>
              <a:t>F — Приложенная сила (Ньютон),</a:t>
            </a:r>
          </a:p>
          <a:p>
            <a:r>
              <a:rPr lang="ru-RU" sz="2200" i="1" dirty="0"/>
              <a:t>r — расстояние от центра вращения до места приложения силы (метр),</a:t>
            </a:r>
          </a:p>
          <a:p>
            <a:r>
              <a:rPr lang="ru-RU" sz="2200" i="1" dirty="0"/>
              <a:t>l — длина перпендикуляра, опущенного из центра вращения на линию действия силы (метр),</a:t>
            </a:r>
          </a:p>
          <a:p>
            <a:r>
              <a:rPr lang="ru-RU" sz="2200" i="1" dirty="0"/>
              <a:t>α — угол, между вектором силы F и вектором положения r,</a:t>
            </a:r>
          </a:p>
          <a:p>
            <a:r>
              <a:rPr lang="ru-RU" sz="2200" i="1" dirty="0"/>
              <a:t>то </a:t>
            </a:r>
            <a:r>
              <a:rPr lang="en-US" sz="2200" i="1" dirty="0"/>
              <a:t>M</a:t>
            </a:r>
            <a:r>
              <a:rPr lang="ru-RU" sz="2200" i="1" dirty="0"/>
              <a:t>= </a:t>
            </a:r>
            <a:r>
              <a:rPr lang="en-US" sz="2200" i="1" dirty="0"/>
              <a:t>F</a:t>
            </a:r>
            <a:r>
              <a:rPr lang="ru-RU" sz="2200" i="1" dirty="0"/>
              <a:t>·</a:t>
            </a:r>
            <a:r>
              <a:rPr lang="en-US" sz="2200" i="1" dirty="0"/>
              <a:t>l</a:t>
            </a:r>
            <a:r>
              <a:rPr lang="ru-RU" sz="2200" i="1" dirty="0"/>
              <a:t>= </a:t>
            </a:r>
            <a:r>
              <a:rPr lang="en-US" sz="2200" i="1" dirty="0"/>
              <a:t>F</a:t>
            </a:r>
            <a:r>
              <a:rPr lang="ru-RU" sz="2200" i="1" dirty="0"/>
              <a:t>·</a:t>
            </a:r>
            <a:r>
              <a:rPr lang="en-US" sz="2200" i="1" dirty="0"/>
              <a:t>r</a:t>
            </a:r>
            <a:r>
              <a:rPr lang="ru-RU" sz="2200" i="1" dirty="0"/>
              <a:t>·</a:t>
            </a:r>
            <a:r>
              <a:rPr lang="en-US" sz="2200" i="1" dirty="0"/>
              <a:t>sin</a:t>
            </a:r>
            <a:r>
              <a:rPr lang="ru-RU" sz="2200" i="1" dirty="0"/>
              <a:t>(α) или в виде векторного произведения</a:t>
            </a:r>
          </a:p>
          <a:p>
            <a:r>
              <a:rPr lang="ru-RU" sz="2200" i="1" dirty="0"/>
              <a:t>М=→F →r→</a:t>
            </a:r>
            <a:r>
              <a:rPr lang="ru-RU" sz="2200" i="1" dirty="0" smtClean="0"/>
              <a:t>.</a:t>
            </a:r>
          </a:p>
          <a:p>
            <a:r>
              <a:rPr lang="ru-RU" sz="2400" dirty="0" smtClean="0"/>
              <a:t>Момент </a:t>
            </a:r>
            <a:r>
              <a:rPr lang="ru-RU" sz="2400" dirty="0"/>
              <a:t>силы — аксиальный вектор. Он направлен вдоль оси вращения.</a:t>
            </a:r>
          </a:p>
          <a:p>
            <a:r>
              <a:rPr lang="ru-RU" sz="2400" dirty="0"/>
              <a:t>Направление вектора момента силы определяется правилом буравчика, а величина его равна M.</a:t>
            </a:r>
            <a:endParaRPr lang="ru-RU" sz="2200" i="1" dirty="0"/>
          </a:p>
          <a:p>
            <a:endParaRPr lang="ru-RU" dirty="0"/>
          </a:p>
        </p:txBody>
      </p:sp>
    </p:spTree>
    <p:extLst>
      <p:ext uri="{BB962C8B-B14F-4D97-AF65-F5344CB8AC3E}">
        <p14:creationId xmlns:p14="http://schemas.microsoft.com/office/powerpoint/2010/main" val="154056156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TotalTime>
  <Words>352</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Углы</vt:lpstr>
      <vt:lpstr>Рычаг. Равновесие сил на рычаге</vt:lpstr>
      <vt:lpstr>Презентация PowerPoint</vt:lpstr>
      <vt:lpstr>Презентация PowerPoint</vt:lpstr>
      <vt:lpstr>рычаги — простейшее механическое устройство, представляющее собой твёрдое тело (перекладину), вращающееся вокруг точки опоры. Стороны перекладины по бокам от точки опоры называются плечами рычага.   Рычаг используется для получения большего усилия на коротком плече с помощью меньшего усилия на длинном плече (или для получения большего перемещения на длинном плече с помощью меньшего перемещения на коротком плече). Сделав плечо рычага достаточно длинным, теоретически, можно развить любое усилие.  </vt:lpstr>
      <vt:lpstr>Различают два вида рычагов.  У рычага первого рода точка опоры находится между линиями действия приложенных сил.  У рычага второго рода точка опоры расположена по одну сторону от них.  То есть, если мы пытаемся при помощи лома сдвинуть с места тяжелый предмет, то рычаг первого рода – это ситуация, когда мы подкладываем брусок под лом, надавливая на свободный конец лома вниз. Неподвижной опорой у нас в данном случае будет являться брусок, а приложенные силы располагаются по обе стороны от него.  А рычаг второго рода – это когда мы, подсунув край лома под тяжесть, тянем лом вверх, пытаясь таким образом перевернуть предмет. Здесь точка опоры находится в месте упора лома о землю, а приложенные силы расположены по одну сторону от точки опоры </vt:lpstr>
      <vt:lpstr>Презентация PowerPoint</vt:lpstr>
      <vt:lpstr>Закон равновесия сил на рычаге </vt:lpstr>
      <vt:lpstr>Презентация PowerPoint</vt:lpstr>
      <vt:lpstr>Презентация PowerPoint</vt:lpstr>
      <vt:lpstr>Презентация PowerPoint</vt:lpstr>
      <vt:lpstr>Рычаг в быту То же самое относится к гаечному ключу, которым вы откручиваете или закручиваете болт или гайку. Чем длиннее ключ, тем легче вам будет открутить эту гайку, или наоборот, тем туже вы сможете её затянуть. Рычаги в технике Естественно, рычаги так же повсеместно распространены и в технике. Самый очевидный пример рычаг переключения коробки передач в автомобиле. Короткое плечо рычага та его часть, что вы видите в салоне.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Рычаг. Равновесие сил на рычаге</dc:title>
  <dc:creator>SONY</dc:creator>
  <cp:lastModifiedBy>so</cp:lastModifiedBy>
  <cp:revision>6</cp:revision>
  <dcterms:created xsi:type="dcterms:W3CDTF">2013-04-01T13:02:49Z</dcterms:created>
  <dcterms:modified xsi:type="dcterms:W3CDTF">2013-04-04T17:14:45Z</dcterms:modified>
</cp:coreProperties>
</file>