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812BD-6240-4A64-9056-B2068BC23604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AADE8A-29EB-4687-8573-2AF06A6899EF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Тела, окружающие нас состоят из разных веществ</a:t>
          </a:r>
          <a:endParaRPr lang="ru-RU" dirty="0">
            <a:solidFill>
              <a:srgbClr val="FF0000"/>
            </a:solidFill>
          </a:endParaRPr>
        </a:p>
      </dgm:t>
    </dgm:pt>
    <dgm:pt modelId="{61C0229E-97E9-4895-823D-0B5994ECAA14}" type="parTrans" cxnId="{7B728DDA-0C9D-4D3F-9645-241C01AD44EA}">
      <dgm:prSet/>
      <dgm:spPr/>
      <dgm:t>
        <a:bodyPr/>
        <a:lstStyle/>
        <a:p>
          <a:endParaRPr lang="ru-RU"/>
        </a:p>
      </dgm:t>
    </dgm:pt>
    <dgm:pt modelId="{33E01001-1E34-41E0-A92D-8E6137756DBB}" type="sibTrans" cxnId="{7B728DDA-0C9D-4D3F-9645-241C01AD44EA}">
      <dgm:prSet/>
      <dgm:spPr/>
      <dgm:t>
        <a:bodyPr/>
        <a:lstStyle/>
        <a:p>
          <a:endParaRPr lang="ru-RU"/>
        </a:p>
      </dgm:t>
    </dgm:pt>
    <dgm:pt modelId="{47544DB0-24FA-4FF7-8770-6DFCE4D22F7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Лед</a:t>
          </a:r>
          <a:endParaRPr lang="ru-RU" dirty="0">
            <a:solidFill>
              <a:srgbClr val="FFFF00"/>
            </a:solidFill>
          </a:endParaRPr>
        </a:p>
      </dgm:t>
    </dgm:pt>
    <dgm:pt modelId="{9068EA2B-7CDA-4AF9-9955-DB3C58A9820E}" type="parTrans" cxnId="{1809CF3B-F32C-4F09-8491-3CA6C05862A6}">
      <dgm:prSet/>
      <dgm:spPr/>
      <dgm:t>
        <a:bodyPr/>
        <a:lstStyle/>
        <a:p>
          <a:endParaRPr lang="ru-RU"/>
        </a:p>
      </dgm:t>
    </dgm:pt>
    <dgm:pt modelId="{D3383864-3B05-47E6-AE11-BA7F76179694}" type="sibTrans" cxnId="{1809CF3B-F32C-4F09-8491-3CA6C05862A6}">
      <dgm:prSet/>
      <dgm:spPr/>
      <dgm:t>
        <a:bodyPr/>
        <a:lstStyle/>
        <a:p>
          <a:endParaRPr lang="ru-RU"/>
        </a:p>
      </dgm:t>
    </dgm:pt>
    <dgm:pt modelId="{3D43618E-555C-4552-A491-7821369EC91E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Дерево</a:t>
          </a:r>
          <a:endParaRPr lang="ru-RU" dirty="0">
            <a:solidFill>
              <a:srgbClr val="00B050"/>
            </a:solidFill>
          </a:endParaRPr>
        </a:p>
      </dgm:t>
    </dgm:pt>
    <dgm:pt modelId="{4DD6CC2F-D3D8-49DA-935B-7469499FB8A9}" type="parTrans" cxnId="{B9A23B8C-5FA5-408C-8FC6-D5BC8A2EFBC7}">
      <dgm:prSet/>
      <dgm:spPr/>
      <dgm:t>
        <a:bodyPr/>
        <a:lstStyle/>
        <a:p>
          <a:endParaRPr lang="ru-RU"/>
        </a:p>
      </dgm:t>
    </dgm:pt>
    <dgm:pt modelId="{8510682D-1A7B-4C54-A77A-0727C7AE6981}" type="sibTrans" cxnId="{B9A23B8C-5FA5-408C-8FC6-D5BC8A2EFBC7}">
      <dgm:prSet/>
      <dgm:spPr/>
      <dgm:t>
        <a:bodyPr/>
        <a:lstStyle/>
        <a:p>
          <a:endParaRPr lang="ru-RU"/>
        </a:p>
      </dgm:t>
    </dgm:pt>
    <dgm:pt modelId="{28FFF053-3FA2-4C40-9F25-4B68B62E067F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Стекло</a:t>
          </a:r>
          <a:endParaRPr lang="ru-RU" dirty="0">
            <a:solidFill>
              <a:srgbClr val="FF0000"/>
            </a:solidFill>
          </a:endParaRPr>
        </a:p>
      </dgm:t>
    </dgm:pt>
    <dgm:pt modelId="{734E135C-4AE9-4A53-86C2-7D4AC5DD879A}" type="parTrans" cxnId="{502D57A3-FC29-4C0D-99DF-C05608EC290E}">
      <dgm:prSet/>
      <dgm:spPr/>
      <dgm:t>
        <a:bodyPr/>
        <a:lstStyle/>
        <a:p>
          <a:endParaRPr lang="ru-RU"/>
        </a:p>
      </dgm:t>
    </dgm:pt>
    <dgm:pt modelId="{9023BD23-2833-4185-A298-6661E48CF133}" type="sibTrans" cxnId="{502D57A3-FC29-4C0D-99DF-C05608EC290E}">
      <dgm:prSet/>
      <dgm:spPr/>
      <dgm:t>
        <a:bodyPr/>
        <a:lstStyle/>
        <a:p>
          <a:endParaRPr lang="ru-RU"/>
        </a:p>
      </dgm:t>
    </dgm:pt>
    <dgm:pt modelId="{BE5ABEBD-3233-45C7-8C9E-A8FF1013293D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Пластик</a:t>
          </a:r>
          <a:endParaRPr lang="ru-RU" dirty="0">
            <a:solidFill>
              <a:srgbClr val="FF0000"/>
            </a:solidFill>
          </a:endParaRPr>
        </a:p>
      </dgm:t>
    </dgm:pt>
    <dgm:pt modelId="{690D2DF3-2F69-4635-A552-963BACA76677}" type="parTrans" cxnId="{D67B9E15-96FC-48C6-B3C0-6FF6776EF23E}">
      <dgm:prSet/>
      <dgm:spPr/>
      <dgm:t>
        <a:bodyPr/>
        <a:lstStyle/>
        <a:p>
          <a:endParaRPr lang="ru-RU"/>
        </a:p>
      </dgm:t>
    </dgm:pt>
    <dgm:pt modelId="{6E0A1AA7-91F4-49AE-B521-C874E648DC2F}" type="sibTrans" cxnId="{D67B9E15-96FC-48C6-B3C0-6FF6776EF23E}">
      <dgm:prSet/>
      <dgm:spPr/>
      <dgm:t>
        <a:bodyPr/>
        <a:lstStyle/>
        <a:p>
          <a:endParaRPr lang="ru-RU"/>
        </a:p>
      </dgm:t>
    </dgm:pt>
    <dgm:pt modelId="{B50990A5-F9CA-4A1E-AE0A-BEF661B50C66}">
      <dgm:prSet/>
      <dgm:spPr/>
      <dgm:t>
        <a:bodyPr/>
        <a:lstStyle/>
        <a:p>
          <a:endParaRPr lang="ru-RU"/>
        </a:p>
      </dgm:t>
    </dgm:pt>
    <dgm:pt modelId="{5FFA7085-5B5A-4AE2-8052-F35B39E50966}" type="parTrans" cxnId="{69355327-68F5-4947-99A3-86E5105515F1}">
      <dgm:prSet/>
      <dgm:spPr/>
      <dgm:t>
        <a:bodyPr/>
        <a:lstStyle/>
        <a:p>
          <a:endParaRPr lang="ru-RU"/>
        </a:p>
      </dgm:t>
    </dgm:pt>
    <dgm:pt modelId="{7227D66D-3D78-4532-AB41-B941738D11D1}" type="sibTrans" cxnId="{69355327-68F5-4947-99A3-86E5105515F1}">
      <dgm:prSet/>
      <dgm:spPr/>
      <dgm:t>
        <a:bodyPr/>
        <a:lstStyle/>
        <a:p>
          <a:endParaRPr lang="ru-RU"/>
        </a:p>
      </dgm:t>
    </dgm:pt>
    <dgm:pt modelId="{B3A72B91-FE39-48C5-B788-D423F1C53DAC}">
      <dgm:prSet/>
      <dgm:spPr/>
      <dgm:t>
        <a:bodyPr/>
        <a:lstStyle/>
        <a:p>
          <a:endParaRPr lang="ru-RU"/>
        </a:p>
      </dgm:t>
    </dgm:pt>
    <dgm:pt modelId="{9C1190FE-3028-4888-B264-85B40BF5F2F8}" type="parTrans" cxnId="{5D40282F-E419-4A24-9856-4216AAFC738F}">
      <dgm:prSet/>
      <dgm:spPr/>
      <dgm:t>
        <a:bodyPr/>
        <a:lstStyle/>
        <a:p>
          <a:endParaRPr lang="ru-RU"/>
        </a:p>
      </dgm:t>
    </dgm:pt>
    <dgm:pt modelId="{55139389-B853-46A8-9883-CA3A16F3B110}" type="sibTrans" cxnId="{5D40282F-E419-4A24-9856-4216AAFC738F}">
      <dgm:prSet/>
      <dgm:spPr/>
      <dgm:t>
        <a:bodyPr/>
        <a:lstStyle/>
        <a:p>
          <a:endParaRPr lang="ru-RU"/>
        </a:p>
      </dgm:t>
    </dgm:pt>
    <dgm:pt modelId="{793C209C-BFA1-470D-886D-A6ED28DC5C51}" type="pres">
      <dgm:prSet presAssocID="{2DF812BD-6240-4A64-9056-B2068BC2360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95FC43-E267-40BD-8E34-0F49BC9E183F}" type="pres">
      <dgm:prSet presAssocID="{2DF812BD-6240-4A64-9056-B2068BC23604}" presName="radial" presStyleCnt="0">
        <dgm:presLayoutVars>
          <dgm:animLvl val="ctr"/>
        </dgm:presLayoutVars>
      </dgm:prSet>
      <dgm:spPr/>
    </dgm:pt>
    <dgm:pt modelId="{7FEF6B80-5AB8-4057-BB97-09BDE4DE3AA7}" type="pres">
      <dgm:prSet presAssocID="{92AADE8A-29EB-4687-8573-2AF06A6899EF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D6FD875A-C0CD-4289-A90D-9E09AFF67B64}" type="pres">
      <dgm:prSet presAssocID="{47544DB0-24FA-4FF7-8770-6DFCE4D22F73}" presName="node" presStyleLbl="vennNode1" presStyleIdx="1" presStyleCnt="5" custRadScaleRad="98286" custRadScaleInc="-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55337-8F60-4F17-8838-0EE8A60365A3}" type="pres">
      <dgm:prSet presAssocID="{3D43618E-555C-4552-A491-7821369EC91E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F8668-D346-4A5B-8B7C-7F27B2D1729A}" type="pres">
      <dgm:prSet presAssocID="{28FFF053-3FA2-4C40-9F25-4B68B62E067F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37B3A-1E4B-43E6-AB83-6F8A9246CF03}" type="pres">
      <dgm:prSet presAssocID="{BE5ABEBD-3233-45C7-8C9E-A8FF1013293D}" presName="node" presStyleLbl="vennNode1" presStyleIdx="4" presStyleCnt="5" custRadScaleRad="102561" custRadScaleInc="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2D57A3-FC29-4C0D-99DF-C05608EC290E}" srcId="{92AADE8A-29EB-4687-8573-2AF06A6899EF}" destId="{28FFF053-3FA2-4C40-9F25-4B68B62E067F}" srcOrd="2" destOrd="0" parTransId="{734E135C-4AE9-4A53-86C2-7D4AC5DD879A}" sibTransId="{9023BD23-2833-4185-A298-6661E48CF133}"/>
    <dgm:cxn modelId="{423AFA44-EAC8-4A29-807E-B8839D118DF6}" type="presOf" srcId="{47544DB0-24FA-4FF7-8770-6DFCE4D22F73}" destId="{D6FD875A-C0CD-4289-A90D-9E09AFF67B64}" srcOrd="0" destOrd="0" presId="urn:microsoft.com/office/officeart/2005/8/layout/radial3"/>
    <dgm:cxn modelId="{1809CF3B-F32C-4F09-8491-3CA6C05862A6}" srcId="{92AADE8A-29EB-4687-8573-2AF06A6899EF}" destId="{47544DB0-24FA-4FF7-8770-6DFCE4D22F73}" srcOrd="0" destOrd="0" parTransId="{9068EA2B-7CDA-4AF9-9955-DB3C58A9820E}" sibTransId="{D3383864-3B05-47E6-AE11-BA7F76179694}"/>
    <dgm:cxn modelId="{B9A23B8C-5FA5-408C-8FC6-D5BC8A2EFBC7}" srcId="{92AADE8A-29EB-4687-8573-2AF06A6899EF}" destId="{3D43618E-555C-4552-A491-7821369EC91E}" srcOrd="1" destOrd="0" parTransId="{4DD6CC2F-D3D8-49DA-935B-7469499FB8A9}" sibTransId="{8510682D-1A7B-4C54-A77A-0727C7AE6981}"/>
    <dgm:cxn modelId="{7B728DDA-0C9D-4D3F-9645-241C01AD44EA}" srcId="{2DF812BD-6240-4A64-9056-B2068BC23604}" destId="{92AADE8A-29EB-4687-8573-2AF06A6899EF}" srcOrd="0" destOrd="0" parTransId="{61C0229E-97E9-4895-823D-0B5994ECAA14}" sibTransId="{33E01001-1E34-41E0-A92D-8E6137756DBB}"/>
    <dgm:cxn modelId="{83F7A4E2-8C42-42C1-81E5-80F0F1998BEA}" type="presOf" srcId="{3D43618E-555C-4552-A491-7821369EC91E}" destId="{09555337-8F60-4F17-8838-0EE8A60365A3}" srcOrd="0" destOrd="0" presId="urn:microsoft.com/office/officeart/2005/8/layout/radial3"/>
    <dgm:cxn modelId="{9BE7E568-AB17-49C9-8236-F2E0A1748EAD}" type="presOf" srcId="{2DF812BD-6240-4A64-9056-B2068BC23604}" destId="{793C209C-BFA1-470D-886D-A6ED28DC5C51}" srcOrd="0" destOrd="0" presId="urn:microsoft.com/office/officeart/2005/8/layout/radial3"/>
    <dgm:cxn modelId="{69355327-68F5-4947-99A3-86E5105515F1}" srcId="{2DF812BD-6240-4A64-9056-B2068BC23604}" destId="{B50990A5-F9CA-4A1E-AE0A-BEF661B50C66}" srcOrd="1" destOrd="0" parTransId="{5FFA7085-5B5A-4AE2-8052-F35B39E50966}" sibTransId="{7227D66D-3D78-4532-AB41-B941738D11D1}"/>
    <dgm:cxn modelId="{549FFC5B-E8AD-4022-95DD-A7D551D0C8F2}" type="presOf" srcId="{28FFF053-3FA2-4C40-9F25-4B68B62E067F}" destId="{CE9F8668-D346-4A5B-8B7C-7F27B2D1729A}" srcOrd="0" destOrd="0" presId="urn:microsoft.com/office/officeart/2005/8/layout/radial3"/>
    <dgm:cxn modelId="{BD1BEE62-5F0E-4F97-B409-A278D9BE095E}" type="presOf" srcId="{BE5ABEBD-3233-45C7-8C9E-A8FF1013293D}" destId="{B7F37B3A-1E4B-43E6-AB83-6F8A9246CF03}" srcOrd="0" destOrd="0" presId="urn:microsoft.com/office/officeart/2005/8/layout/radial3"/>
    <dgm:cxn modelId="{F4F85049-87F3-40D2-B78E-8644B2FACDE3}" type="presOf" srcId="{92AADE8A-29EB-4687-8573-2AF06A6899EF}" destId="{7FEF6B80-5AB8-4057-BB97-09BDE4DE3AA7}" srcOrd="0" destOrd="0" presId="urn:microsoft.com/office/officeart/2005/8/layout/radial3"/>
    <dgm:cxn modelId="{D67B9E15-96FC-48C6-B3C0-6FF6776EF23E}" srcId="{92AADE8A-29EB-4687-8573-2AF06A6899EF}" destId="{BE5ABEBD-3233-45C7-8C9E-A8FF1013293D}" srcOrd="3" destOrd="0" parTransId="{690D2DF3-2F69-4635-A552-963BACA76677}" sibTransId="{6E0A1AA7-91F4-49AE-B521-C874E648DC2F}"/>
    <dgm:cxn modelId="{5D40282F-E419-4A24-9856-4216AAFC738F}" srcId="{2DF812BD-6240-4A64-9056-B2068BC23604}" destId="{B3A72B91-FE39-48C5-B788-D423F1C53DAC}" srcOrd="2" destOrd="0" parTransId="{9C1190FE-3028-4888-B264-85B40BF5F2F8}" sibTransId="{55139389-B853-46A8-9883-CA3A16F3B110}"/>
    <dgm:cxn modelId="{FFCBA056-8C4B-43B3-BE9C-72D8E564AE82}" type="presParOf" srcId="{793C209C-BFA1-470D-886D-A6ED28DC5C51}" destId="{E895FC43-E267-40BD-8E34-0F49BC9E183F}" srcOrd="0" destOrd="0" presId="urn:microsoft.com/office/officeart/2005/8/layout/radial3"/>
    <dgm:cxn modelId="{21C41E26-3425-4FDC-8D38-AF92E73FC487}" type="presParOf" srcId="{E895FC43-E267-40BD-8E34-0F49BC9E183F}" destId="{7FEF6B80-5AB8-4057-BB97-09BDE4DE3AA7}" srcOrd="0" destOrd="0" presId="urn:microsoft.com/office/officeart/2005/8/layout/radial3"/>
    <dgm:cxn modelId="{F516D4E2-09F9-4514-8E30-CBD3E0F45787}" type="presParOf" srcId="{E895FC43-E267-40BD-8E34-0F49BC9E183F}" destId="{D6FD875A-C0CD-4289-A90D-9E09AFF67B64}" srcOrd="1" destOrd="0" presId="urn:microsoft.com/office/officeart/2005/8/layout/radial3"/>
    <dgm:cxn modelId="{769F12FC-48C0-4F7A-8EEF-02957736B3C2}" type="presParOf" srcId="{E895FC43-E267-40BD-8E34-0F49BC9E183F}" destId="{09555337-8F60-4F17-8838-0EE8A60365A3}" srcOrd="2" destOrd="0" presId="urn:microsoft.com/office/officeart/2005/8/layout/radial3"/>
    <dgm:cxn modelId="{46C09E24-A4A3-4CDC-BE34-26163E03CC70}" type="presParOf" srcId="{E895FC43-E267-40BD-8E34-0F49BC9E183F}" destId="{CE9F8668-D346-4A5B-8B7C-7F27B2D1729A}" srcOrd="3" destOrd="0" presId="urn:microsoft.com/office/officeart/2005/8/layout/radial3"/>
    <dgm:cxn modelId="{BD38002F-9E8C-49B4-B191-C15F5DAE4563}" type="presParOf" srcId="{E895FC43-E267-40BD-8E34-0F49BC9E183F}" destId="{B7F37B3A-1E4B-43E6-AB83-6F8A9246CF0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F6B80-5AB8-4057-BB97-09BDE4DE3AA7}">
      <dsp:nvSpPr>
        <dsp:cNvPr id="0" name=""/>
        <dsp:cNvSpPr/>
      </dsp:nvSpPr>
      <dsp:spPr>
        <a:xfrm>
          <a:off x="2806618" y="1161696"/>
          <a:ext cx="2894050" cy="28940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FF0000"/>
              </a:solidFill>
            </a:rPr>
            <a:t>Тела, окружающие нас состоят из разных веществ</a:t>
          </a:r>
          <a:endParaRPr lang="ru-RU" sz="2600" kern="1200" dirty="0">
            <a:solidFill>
              <a:srgbClr val="FF0000"/>
            </a:solidFill>
          </a:endParaRPr>
        </a:p>
      </dsp:txBody>
      <dsp:txXfrm>
        <a:off x="3230442" y="1585520"/>
        <a:ext cx="2046402" cy="2046402"/>
      </dsp:txXfrm>
    </dsp:sp>
    <dsp:sp modelId="{D6FD875A-C0CD-4289-A90D-9E09AFF67B64}">
      <dsp:nvSpPr>
        <dsp:cNvPr id="0" name=""/>
        <dsp:cNvSpPr/>
      </dsp:nvSpPr>
      <dsp:spPr>
        <a:xfrm>
          <a:off x="3506563" y="32970"/>
          <a:ext cx="1447025" cy="14470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FF00"/>
              </a:solidFill>
            </a:rPr>
            <a:t>Лед</a:t>
          </a:r>
          <a:endParaRPr lang="ru-RU" sz="1900" kern="1200" dirty="0">
            <a:solidFill>
              <a:srgbClr val="FFFF00"/>
            </a:solidFill>
          </a:endParaRPr>
        </a:p>
      </dsp:txBody>
      <dsp:txXfrm>
        <a:off x="3718475" y="244882"/>
        <a:ext cx="1023201" cy="1023201"/>
      </dsp:txXfrm>
    </dsp:sp>
    <dsp:sp modelId="{09555337-8F60-4F17-8838-0EE8A60365A3}">
      <dsp:nvSpPr>
        <dsp:cNvPr id="0" name=""/>
        <dsp:cNvSpPr/>
      </dsp:nvSpPr>
      <dsp:spPr>
        <a:xfrm>
          <a:off x="5414823" y="1885208"/>
          <a:ext cx="1447025" cy="144702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B050"/>
              </a:solidFill>
            </a:rPr>
            <a:t>Дерево</a:t>
          </a:r>
          <a:endParaRPr lang="ru-RU" sz="1900" kern="1200" dirty="0">
            <a:solidFill>
              <a:srgbClr val="00B050"/>
            </a:solidFill>
          </a:endParaRPr>
        </a:p>
      </dsp:txBody>
      <dsp:txXfrm>
        <a:off x="5626735" y="2097120"/>
        <a:ext cx="1023201" cy="1023201"/>
      </dsp:txXfrm>
    </dsp:sp>
    <dsp:sp modelId="{CE9F8668-D346-4A5B-8B7C-7F27B2D1729A}">
      <dsp:nvSpPr>
        <dsp:cNvPr id="0" name=""/>
        <dsp:cNvSpPr/>
      </dsp:nvSpPr>
      <dsp:spPr>
        <a:xfrm>
          <a:off x="3530131" y="3769901"/>
          <a:ext cx="1447025" cy="144702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0000"/>
              </a:solidFill>
            </a:rPr>
            <a:t>Стекло</a:t>
          </a:r>
          <a:endParaRPr lang="ru-RU" sz="1900" kern="1200" dirty="0">
            <a:solidFill>
              <a:srgbClr val="FF0000"/>
            </a:solidFill>
          </a:endParaRPr>
        </a:p>
      </dsp:txBody>
      <dsp:txXfrm>
        <a:off x="3742043" y="3981813"/>
        <a:ext cx="1023201" cy="1023201"/>
      </dsp:txXfrm>
    </dsp:sp>
    <dsp:sp modelId="{B7F37B3A-1E4B-43E6-AB83-6F8A9246CF03}">
      <dsp:nvSpPr>
        <dsp:cNvPr id="0" name=""/>
        <dsp:cNvSpPr/>
      </dsp:nvSpPr>
      <dsp:spPr>
        <a:xfrm>
          <a:off x="1597347" y="1859188"/>
          <a:ext cx="1447025" cy="144702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0000"/>
              </a:solidFill>
            </a:rPr>
            <a:t>Пластик</a:t>
          </a:r>
          <a:endParaRPr lang="ru-RU" sz="1900" kern="1200" dirty="0">
            <a:solidFill>
              <a:srgbClr val="FF0000"/>
            </a:solidFill>
          </a:endParaRPr>
        </a:p>
      </dsp:txBody>
      <dsp:txXfrm>
        <a:off x="1809259" y="2071100"/>
        <a:ext cx="1023201" cy="1023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002060"/>
                </a:solidFill>
              </a:rPr>
              <a:t>Плотность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Вещества.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Чтобы вычислить плотность вещества нужно знать что: 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1 кг = 1000 г, 1 м3 = 1000000 см3 </a:t>
            </a:r>
          </a:p>
          <a:p>
            <a:endParaRPr lang="ru-RU" sz="4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04194"/>
            <a:ext cx="64008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72" y="4700558"/>
            <a:ext cx="57912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8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20154"/>
              </p:ext>
            </p:extLst>
          </p:nvPr>
        </p:nvGraphicFramePr>
        <p:xfrm>
          <a:off x="179512" y="908720"/>
          <a:ext cx="8507288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/>
          <p:cNvSpPr/>
          <p:nvPr/>
        </p:nvSpPr>
        <p:spPr>
          <a:xfrm>
            <a:off x="5580112" y="2708920"/>
            <a:ext cx="1584176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6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-1044624" y="-802243"/>
            <a:ext cx="7092280" cy="558216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Тела, имеющие </a:t>
            </a:r>
          </a:p>
          <a:p>
            <a:pPr algn="ctr"/>
            <a:r>
              <a:rPr lang="ru-RU" sz="3200" dirty="0">
                <a:solidFill>
                  <a:srgbClr val="0070C0"/>
                </a:solidFill>
              </a:rPr>
              <a:t>     РАВНЫЕ </a:t>
            </a:r>
            <a:r>
              <a:rPr lang="ru-RU" sz="3200" dirty="0">
                <a:solidFill>
                  <a:srgbClr val="FF0000"/>
                </a:solidFill>
              </a:rPr>
              <a:t>объёмы</a:t>
            </a:r>
          </a:p>
        </p:txBody>
      </p:sp>
      <p:sp>
        <p:nvSpPr>
          <p:cNvPr id="5" name="5-конечная звезда 4"/>
          <p:cNvSpPr/>
          <p:nvPr/>
        </p:nvSpPr>
        <p:spPr>
          <a:xfrm>
            <a:off x="3779912" y="1124744"/>
            <a:ext cx="6433329" cy="590465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Имеют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</a:rPr>
              <a:t>РАЗНУЮ</a:t>
            </a:r>
            <a:r>
              <a:rPr lang="ru-RU" sz="3600" dirty="0">
                <a:solidFill>
                  <a:srgbClr val="0070C0"/>
                </a:solidFill>
              </a:rPr>
              <a:t> массу</a:t>
            </a:r>
          </a:p>
        </p:txBody>
      </p:sp>
    </p:spTree>
    <p:extLst>
      <p:ext uri="{BB962C8B-B14F-4D97-AF65-F5344CB8AC3E}">
        <p14:creationId xmlns:p14="http://schemas.microsoft.com/office/powerpoint/2010/main" val="6839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93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B050"/>
                </a:solidFill>
              </a:rPr>
              <a:t>Тела, имеющие РАВНУЮ </a:t>
            </a:r>
            <a:r>
              <a:rPr lang="ru-RU" sz="4900" b="1" dirty="0" smtClean="0">
                <a:solidFill>
                  <a:srgbClr val="00B050"/>
                </a:solidFill>
              </a:rPr>
              <a:t>массу.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0677" y="1038436"/>
            <a:ext cx="8363272" cy="2188839"/>
          </a:xfrm>
        </p:spPr>
        <p:txBody>
          <a:bodyPr/>
          <a:lstStyle/>
          <a:p>
            <a:r>
              <a:rPr lang="ru-RU" sz="4800" b="1" dirty="0">
                <a:solidFill>
                  <a:srgbClr val="00B050"/>
                </a:solidFill>
              </a:rPr>
              <a:t>имеют РАЗНЫЙ объём</a:t>
            </a:r>
            <a:r>
              <a:rPr lang="ru-RU" sz="4800" dirty="0">
                <a:solidFill>
                  <a:srgbClr val="00B050"/>
                </a:solidFill>
              </a:rPr>
              <a:t> 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1457325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20" y="3953237"/>
            <a:ext cx="7381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18793"/>
            <a:ext cx="131127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Цилиндр 7"/>
          <p:cNvSpPr/>
          <p:nvPr/>
        </p:nvSpPr>
        <p:spPr>
          <a:xfrm>
            <a:off x="4067944" y="4660156"/>
            <a:ext cx="1214437" cy="1428750"/>
          </a:xfrm>
          <a:prstGeom prst="can">
            <a:avLst/>
          </a:prstGeom>
          <a:solidFill>
            <a:srgbClr val="CD620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94653"/>
            <a:ext cx="10302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128" y="5101480"/>
            <a:ext cx="7445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893" y="5394653"/>
            <a:ext cx="7445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18" y="5595193"/>
            <a:ext cx="7445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156" y="6281907"/>
            <a:ext cx="13112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55315"/>
            <a:ext cx="15303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394" y="6194391"/>
            <a:ext cx="11699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55315"/>
            <a:ext cx="11699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0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4151736" cy="25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57" y="332656"/>
            <a:ext cx="164623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97831"/>
            <a:ext cx="15732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11424"/>
            <a:ext cx="163353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32" y="4437112"/>
            <a:ext cx="164623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81128"/>
            <a:ext cx="1695684" cy="169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83" y="4581128"/>
            <a:ext cx="2073275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8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Плотность – это физическая величина, которая равна отношению массы тела к его объёму.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2952" y="3248929"/>
            <a:ext cx="6038096" cy="17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FFC000"/>
                </a:solidFill>
              </a:rPr>
              <a:t>Плотность – </a:t>
            </a:r>
            <a:r>
              <a:rPr lang="el-GR" sz="6000" dirty="0">
                <a:solidFill>
                  <a:srgbClr val="FFC000"/>
                </a:solidFill>
              </a:rPr>
              <a:t>ρ </a:t>
            </a:r>
            <a:r>
              <a:rPr lang="ru-RU" sz="6000" dirty="0">
                <a:solidFill>
                  <a:srgbClr val="FFC000"/>
                </a:solidFill>
              </a:rPr>
              <a:t>(греч. буква «</a:t>
            </a:r>
            <a:r>
              <a:rPr lang="ru-RU" sz="6000" dirty="0" err="1">
                <a:solidFill>
                  <a:srgbClr val="FFC000"/>
                </a:solidFill>
              </a:rPr>
              <a:t>ро</a:t>
            </a:r>
            <a:r>
              <a:rPr lang="ru-RU" sz="6000" dirty="0" smtClean="0">
                <a:solidFill>
                  <a:srgbClr val="FFC000"/>
                </a:solidFill>
              </a:rPr>
              <a:t>»).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1047" y="3101310"/>
            <a:ext cx="2361905" cy="20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1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7"/>
            <a:ext cx="9144000" cy="58052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Плотность показывает какая масса  вещества приходится на единицу объёма тела.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6799"/>
            <a:ext cx="5832648" cy="114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13176"/>
            <a:ext cx="10668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97487"/>
            <a:ext cx="3182937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0116" y="5537844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см3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4828510"/>
            <a:ext cx="1144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1 см3</a:t>
            </a:r>
          </a:p>
        </p:txBody>
      </p:sp>
    </p:spTree>
    <p:extLst>
      <p:ext uri="{BB962C8B-B14F-4D97-AF65-F5344CB8AC3E}">
        <p14:creationId xmlns:p14="http://schemas.microsoft.com/office/powerpoint/2010/main" val="3984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Плотность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воздуха при нормальных условиях равна 1,293 г/дм3,в то время как плотность воды в интервале температур от 0o до 4o С составляет 1 г/см3.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Тела, состоящие из веществ с плотностью ниже плотности воды, плавают на ее поверхности. Тела с большей плотностью тонут.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02" y="1980070"/>
            <a:ext cx="6984082" cy="432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5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321</TotalTime>
  <Words>92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Плотность </vt:lpstr>
      <vt:lpstr>Презентация PowerPoint</vt:lpstr>
      <vt:lpstr>Презентация PowerPoint</vt:lpstr>
      <vt:lpstr>Тела, имеющие РАВНУЮ массу. </vt:lpstr>
      <vt:lpstr>Презентация PowerPoint</vt:lpstr>
      <vt:lpstr>Плотность – это физическая величина, которая равна отношению массы тела к его объёму. </vt:lpstr>
      <vt:lpstr>Плотность – ρ (греч. буква «ро»). </vt:lpstr>
      <vt:lpstr>Презентация PowerPoint</vt:lpstr>
      <vt:lpstr>  Плотность воздуха при нормальных условиях равна 1,293 г/дм3,в то время как плотность воды в интервале температур от 0o до 4o С составляет 1 г/см3. Тела, состоящие из веществ с плотностью ниже плотности воды, плавают на ее поверхности. Тела с большей плотностью тонут.</vt:lpstr>
      <vt:lpstr>Чтобы вычислить плотность вещества нужно знать что: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маруся</dc:creator>
  <cp:lastModifiedBy>маруся</cp:lastModifiedBy>
  <cp:revision>10</cp:revision>
  <dcterms:created xsi:type="dcterms:W3CDTF">2013-02-03T07:38:35Z</dcterms:created>
  <dcterms:modified xsi:type="dcterms:W3CDTF">2013-02-06T19:40:51Z</dcterms:modified>
</cp:coreProperties>
</file>