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58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A58CBE-C5AE-4889-B701-FA59A42B0B66}" type="datetimeFigureOut">
              <a:rPr lang="ru-RU" smtClean="0"/>
              <a:t>30.03.2013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59FADC-D200-4CC2-842B-C890D8332CD0}" type="slidenum">
              <a:rPr lang="ru-RU" smtClean="0"/>
              <a:t>‹#›</a:t>
            </a:fld>
            <a:endParaRPr lang="ru-RU"/>
          </a:p>
        </p:txBody>
      </p:sp>
    </p:spTree>
    <p:extLst>
      <p:ext uri="{BB962C8B-B14F-4D97-AF65-F5344CB8AC3E}">
        <p14:creationId xmlns:p14="http://schemas.microsoft.com/office/powerpoint/2010/main" val="2730696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9559FADC-D200-4CC2-842B-C890D8332CD0}" type="slidenum">
              <a:rPr lang="ru-RU" smtClean="0"/>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30.03.2013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30.03.2013</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30.03.2013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30.03.2013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30.03.2013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30.03.2013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30.03.2013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30.03.2013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30.03.2013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30.03.2013</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11560" y="1844824"/>
            <a:ext cx="7920880" cy="1938992"/>
          </a:xfrm>
          <a:prstGeom prst="rect">
            <a:avLst/>
          </a:prstGeom>
        </p:spPr>
        <p:txBody>
          <a:bodyPr wrap="square">
            <a:spAutoFit/>
          </a:bodyPr>
          <a:lstStyle/>
          <a:p>
            <a:r>
              <a:rPr lang="ru-RU" sz="5400" b="1" dirty="0" smtClean="0">
                <a:cs typeface="Aparajita" pitchFamily="34" charset="0"/>
              </a:rPr>
              <a:t>           </a:t>
            </a:r>
            <a:r>
              <a:rPr lang="ru-RU" sz="6000" b="1" i="1" dirty="0" smtClean="0">
                <a:solidFill>
                  <a:schemeClr val="accent6">
                    <a:lumMod val="75000"/>
                  </a:schemeClr>
                </a:solidFill>
                <a:cs typeface="Aparajita" pitchFamily="34" charset="0"/>
              </a:rPr>
              <a:t>Мощность.</a:t>
            </a:r>
          </a:p>
          <a:p>
            <a:r>
              <a:rPr lang="ru-RU" sz="6000" b="1" i="1" dirty="0" smtClean="0">
                <a:solidFill>
                  <a:schemeClr val="accent6">
                    <a:lumMod val="75000"/>
                  </a:schemeClr>
                </a:solidFill>
                <a:cs typeface="Aparajita" pitchFamily="34" charset="0"/>
              </a:rPr>
              <a:t>  Единицы  мощности.</a:t>
            </a:r>
            <a:endParaRPr lang="ru-RU" sz="6000" b="1" i="1" dirty="0">
              <a:solidFill>
                <a:schemeClr val="accent6">
                  <a:lumMod val="75000"/>
                </a:schemeClr>
              </a:solidFill>
              <a:cs typeface="Aparajita" pitchFamily="34" charset="0"/>
            </a:endParaRPr>
          </a:p>
        </p:txBody>
      </p:sp>
      <p:sp>
        <p:nvSpPr>
          <p:cNvPr id="4" name="Прямоугольник 3"/>
          <p:cNvSpPr/>
          <p:nvPr/>
        </p:nvSpPr>
        <p:spPr>
          <a:xfrm>
            <a:off x="783283" y="5542828"/>
            <a:ext cx="8360717" cy="1323439"/>
          </a:xfrm>
          <a:prstGeom prst="rect">
            <a:avLst/>
          </a:prstGeom>
        </p:spPr>
        <p:txBody>
          <a:bodyPr wrap="square">
            <a:spAutoFit/>
          </a:bodyPr>
          <a:lstStyle/>
          <a:p>
            <a:r>
              <a:rPr lang="ru-RU" sz="4000" dirty="0" smtClean="0"/>
              <a:t>Работу выполнила ученица 7 класса «Б» Сулима Анастасия. </a:t>
            </a:r>
            <a:endParaRPr lang="ru-RU" sz="4000" dirty="0"/>
          </a:p>
        </p:txBody>
      </p:sp>
    </p:spTree>
  </p:cSld>
  <p:clrMapOvr>
    <a:masterClrMapping/>
  </p:clrMapOvr>
  <p:transition spd="slow">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692696"/>
            <a:ext cx="8208912" cy="5262979"/>
          </a:xfrm>
          <a:prstGeom prst="rect">
            <a:avLst/>
          </a:prstGeom>
        </p:spPr>
        <p:txBody>
          <a:bodyPr wrap="square">
            <a:spAutoFit/>
          </a:bodyPr>
          <a:lstStyle/>
          <a:p>
            <a:r>
              <a:rPr lang="ru-RU" sz="2800" i="1" dirty="0" smtClean="0">
                <a:solidFill>
                  <a:schemeClr val="accent4">
                    <a:lumMod val="50000"/>
                  </a:schemeClr>
                </a:solidFill>
              </a:rPr>
              <a:t>   На совершении одной и той же работы  различным двигателям требуется различное время.  Например, подъемный кран на стройке за несколько минут поднимает на верхний этаж здания сотни кирпичей. Если бы  эти кирпичи перетаскивал рабочий, то ему для этого потребовалось бы несколько часов.</a:t>
            </a:r>
          </a:p>
          <a:p>
            <a:endParaRPr lang="ru-RU" sz="2800" i="1" dirty="0" smtClean="0">
              <a:solidFill>
                <a:schemeClr val="accent4">
                  <a:lumMod val="50000"/>
                </a:schemeClr>
              </a:solidFill>
            </a:endParaRPr>
          </a:p>
          <a:p>
            <a:r>
              <a:rPr lang="ru-RU" sz="2800" i="1" dirty="0" smtClean="0">
                <a:solidFill>
                  <a:schemeClr val="accent1">
                    <a:lumMod val="50000"/>
                  </a:schemeClr>
                </a:solidFill>
              </a:rPr>
              <a:t>Ясно, что подъемный кран ту же работу совершает быстрее, чем рабочий. Быстроту выполнения  работы характеризует особой величиной, называемый </a:t>
            </a:r>
            <a:r>
              <a:rPr lang="ru-RU" sz="2800" i="1" u="sng" dirty="0" smtClean="0">
                <a:solidFill>
                  <a:srgbClr val="FF0000"/>
                </a:solidFill>
              </a:rPr>
              <a:t>мощностью.</a:t>
            </a:r>
          </a:p>
        </p:txBody>
      </p:sp>
    </p:spTree>
  </p:cSld>
  <p:clrMapOvr>
    <a:masterClrMapping/>
  </p:clrMapOvr>
  <p:transition spd="slow">
    <p:whee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95536" y="476672"/>
            <a:ext cx="8424936" cy="5693866"/>
          </a:xfrm>
          <a:prstGeom prst="rect">
            <a:avLst/>
          </a:prstGeom>
        </p:spPr>
        <p:txBody>
          <a:bodyPr wrap="square">
            <a:spAutoFit/>
          </a:bodyPr>
          <a:lstStyle/>
          <a:p>
            <a:r>
              <a:rPr lang="ru-RU" sz="2800" dirty="0" smtClean="0"/>
              <a:t>  </a:t>
            </a:r>
            <a:r>
              <a:rPr lang="ru-RU" sz="2800" u="sng" dirty="0" smtClean="0">
                <a:solidFill>
                  <a:srgbClr val="D95811"/>
                </a:solidFill>
              </a:rPr>
              <a:t>Мощность равна отношению работы ко времени, за которое она была совершена</a:t>
            </a:r>
            <a:r>
              <a:rPr lang="ru-RU" sz="2800" u="sng" dirty="0" smtClean="0"/>
              <a:t>.</a:t>
            </a:r>
          </a:p>
          <a:p>
            <a:endParaRPr lang="ru-RU" sz="2800" dirty="0" smtClean="0"/>
          </a:p>
          <a:p>
            <a:r>
              <a:rPr lang="ru-RU" sz="2800" dirty="0" smtClean="0"/>
              <a:t>     </a:t>
            </a:r>
            <a:r>
              <a:rPr lang="ru-RU" sz="2800" i="1" dirty="0" smtClean="0"/>
              <a:t>Чтобы вычислить мощность, надо работу разделить на время, в течение которого совершена эта работа.</a:t>
            </a:r>
          </a:p>
          <a:p>
            <a:r>
              <a:rPr lang="ru-RU" sz="2800" i="1" dirty="0" smtClean="0"/>
              <a:t>                 </a:t>
            </a:r>
          </a:p>
          <a:p>
            <a:r>
              <a:rPr lang="ru-RU" sz="2800" i="1" dirty="0" smtClean="0"/>
              <a:t>                   </a:t>
            </a:r>
            <a:r>
              <a:rPr lang="ru-RU" sz="2800" b="1" i="1" dirty="0" smtClean="0">
                <a:solidFill>
                  <a:srgbClr val="FF0000"/>
                </a:solidFill>
              </a:rPr>
              <a:t>мощность = работа</a:t>
            </a:r>
            <a:r>
              <a:rPr lang="en-US" sz="2800" b="1" i="1" dirty="0" smtClean="0">
                <a:solidFill>
                  <a:srgbClr val="FF0000"/>
                </a:solidFill>
              </a:rPr>
              <a:t>/</a:t>
            </a:r>
            <a:r>
              <a:rPr lang="ru-RU" sz="2800" b="1" i="1" dirty="0" smtClean="0">
                <a:solidFill>
                  <a:srgbClr val="FF0000"/>
                </a:solidFill>
              </a:rPr>
              <a:t>время</a:t>
            </a:r>
          </a:p>
          <a:p>
            <a:r>
              <a:rPr lang="ru-RU" sz="2800" i="1" dirty="0" smtClean="0"/>
              <a:t>                                    или</a:t>
            </a:r>
          </a:p>
          <a:p>
            <a:r>
              <a:rPr lang="ru-RU" sz="2800" b="1" i="1" dirty="0" smtClean="0">
                <a:solidFill>
                  <a:srgbClr val="FF0000"/>
                </a:solidFill>
              </a:rPr>
              <a:t>          </a:t>
            </a:r>
            <a:r>
              <a:rPr lang="en-US" sz="2800" b="1" i="1" dirty="0" smtClean="0">
                <a:solidFill>
                  <a:srgbClr val="FF0000"/>
                </a:solidFill>
              </a:rPr>
              <a:t>          </a:t>
            </a:r>
            <a:r>
              <a:rPr lang="ru-RU" sz="2800" b="1" i="1" dirty="0" smtClean="0">
                <a:solidFill>
                  <a:srgbClr val="FF0000"/>
                </a:solidFill>
              </a:rPr>
              <a:t>             </a:t>
            </a:r>
            <a:r>
              <a:rPr lang="en-US" sz="2800" b="1" i="1" dirty="0" smtClean="0">
                <a:solidFill>
                  <a:srgbClr val="FF0000"/>
                </a:solidFill>
              </a:rPr>
              <a:t>N = A/t</a:t>
            </a:r>
          </a:p>
          <a:p>
            <a:endParaRPr lang="ru-RU" sz="2800" i="1" dirty="0" smtClean="0"/>
          </a:p>
          <a:p>
            <a:r>
              <a:rPr lang="en-US" sz="2800" i="1" dirty="0" smtClean="0"/>
              <a:t> </a:t>
            </a:r>
            <a:r>
              <a:rPr lang="ru-RU" sz="2800" i="1" dirty="0" smtClean="0"/>
              <a:t>где </a:t>
            </a:r>
            <a:r>
              <a:rPr lang="en-US" sz="2800" i="1" dirty="0" smtClean="0"/>
              <a:t>N</a:t>
            </a:r>
            <a:r>
              <a:rPr lang="ru-RU" sz="2800" i="1" dirty="0" smtClean="0"/>
              <a:t> – мощность, А – работа, </a:t>
            </a:r>
            <a:r>
              <a:rPr lang="en-US" sz="2800" i="1" dirty="0" smtClean="0"/>
              <a:t>t</a:t>
            </a:r>
            <a:r>
              <a:rPr lang="ru-RU" sz="2800" i="1" dirty="0" smtClean="0"/>
              <a:t>- время выполнения работы.</a:t>
            </a:r>
          </a:p>
        </p:txBody>
      </p:sp>
    </p:spTree>
  </p:cSld>
  <p:clrMapOvr>
    <a:masterClrMapping/>
  </p:clrMapOvr>
  <p:transition spd="slow">
    <p:wheel spokes="8"/>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9552" y="476672"/>
            <a:ext cx="7992888" cy="5262979"/>
          </a:xfrm>
          <a:prstGeom prst="rect">
            <a:avLst/>
          </a:prstGeom>
        </p:spPr>
        <p:txBody>
          <a:bodyPr wrap="square">
            <a:spAutoFit/>
          </a:bodyPr>
          <a:lstStyle/>
          <a:p>
            <a:r>
              <a:rPr lang="ru-RU" i="1" dirty="0" smtClean="0">
                <a:solidFill>
                  <a:schemeClr val="accent4">
                    <a:lumMod val="50000"/>
                  </a:schemeClr>
                </a:solidFill>
              </a:rPr>
              <a:t>     </a:t>
            </a:r>
            <a:r>
              <a:rPr lang="ru-RU" sz="2800" i="1" dirty="0" smtClean="0">
                <a:solidFill>
                  <a:schemeClr val="accent4">
                    <a:lumMod val="50000"/>
                  </a:schemeClr>
                </a:solidFill>
              </a:rPr>
              <a:t>За единицу мощности принимают такую мощность, при которой в 1 с совершается работа в 1 Дж.</a:t>
            </a:r>
          </a:p>
          <a:p>
            <a:r>
              <a:rPr lang="ru-RU" sz="2800" i="1" dirty="0" smtClean="0">
                <a:solidFill>
                  <a:schemeClr val="accent4">
                    <a:lumMod val="50000"/>
                  </a:schemeClr>
                </a:solidFill>
              </a:rPr>
              <a:t>    </a:t>
            </a:r>
          </a:p>
          <a:p>
            <a:r>
              <a:rPr lang="ru-RU" sz="2800" b="1" dirty="0" smtClean="0">
                <a:solidFill>
                  <a:schemeClr val="accent1">
                    <a:lumMod val="75000"/>
                  </a:schemeClr>
                </a:solidFill>
              </a:rPr>
              <a:t>    Это единицу называют ваттом ( Вт) в честь английского ученого Уатта.</a:t>
            </a:r>
          </a:p>
          <a:p>
            <a:endParaRPr lang="ru-RU" sz="2800" b="1" dirty="0" smtClean="0">
              <a:solidFill>
                <a:schemeClr val="accent1">
                  <a:lumMod val="75000"/>
                </a:schemeClr>
              </a:solidFill>
            </a:endParaRPr>
          </a:p>
          <a:p>
            <a:r>
              <a:rPr lang="ru-RU" sz="2800" b="1" dirty="0" smtClean="0">
                <a:solidFill>
                  <a:schemeClr val="accent1">
                    <a:lumMod val="75000"/>
                  </a:schemeClr>
                </a:solidFill>
              </a:rPr>
              <a:t>                </a:t>
            </a:r>
            <a:r>
              <a:rPr lang="ru-RU" sz="2800" b="1" dirty="0" smtClean="0">
                <a:solidFill>
                  <a:schemeClr val="bg2">
                    <a:lumMod val="25000"/>
                  </a:schemeClr>
                </a:solidFill>
              </a:rPr>
              <a:t>1 ватт = 1джоуль</a:t>
            </a:r>
            <a:r>
              <a:rPr lang="en-US" sz="2800" b="1" dirty="0" smtClean="0">
                <a:solidFill>
                  <a:schemeClr val="bg2">
                    <a:lumMod val="25000"/>
                  </a:schemeClr>
                </a:solidFill>
              </a:rPr>
              <a:t>/</a:t>
            </a:r>
            <a:r>
              <a:rPr lang="ru-RU" sz="2800" b="1" dirty="0" smtClean="0">
                <a:solidFill>
                  <a:schemeClr val="bg2">
                    <a:lumMod val="25000"/>
                  </a:schemeClr>
                </a:solidFill>
              </a:rPr>
              <a:t>1 секунда</a:t>
            </a:r>
          </a:p>
          <a:p>
            <a:r>
              <a:rPr lang="ru-RU" sz="2800" b="1" dirty="0" smtClean="0">
                <a:solidFill>
                  <a:schemeClr val="accent1">
                    <a:lumMod val="75000"/>
                  </a:schemeClr>
                </a:solidFill>
              </a:rPr>
              <a:t>                                </a:t>
            </a:r>
          </a:p>
          <a:p>
            <a:r>
              <a:rPr lang="ru-RU" sz="2800" b="1" dirty="0" smtClean="0">
                <a:solidFill>
                  <a:schemeClr val="accent1">
                    <a:lumMod val="75000"/>
                  </a:schemeClr>
                </a:solidFill>
              </a:rPr>
              <a:t>                                 </a:t>
            </a:r>
            <a:r>
              <a:rPr lang="ru-RU" sz="2800" dirty="0" smtClean="0">
                <a:solidFill>
                  <a:schemeClr val="accent1">
                    <a:lumMod val="75000"/>
                  </a:schemeClr>
                </a:solidFill>
              </a:rPr>
              <a:t>или</a:t>
            </a:r>
          </a:p>
          <a:p>
            <a:r>
              <a:rPr lang="ru-RU" sz="2800" b="1" dirty="0" smtClean="0">
                <a:solidFill>
                  <a:schemeClr val="accent1">
                    <a:lumMod val="75000"/>
                  </a:schemeClr>
                </a:solidFill>
              </a:rPr>
              <a:t>                      </a:t>
            </a:r>
          </a:p>
          <a:p>
            <a:r>
              <a:rPr lang="ru-RU" sz="2800" b="1" dirty="0" smtClean="0">
                <a:solidFill>
                  <a:schemeClr val="accent1">
                    <a:lumMod val="75000"/>
                  </a:schemeClr>
                </a:solidFill>
              </a:rPr>
              <a:t>                         </a:t>
            </a:r>
            <a:r>
              <a:rPr lang="ru-RU" sz="2800" b="1" dirty="0" smtClean="0">
                <a:solidFill>
                  <a:schemeClr val="bg2">
                    <a:lumMod val="25000"/>
                  </a:schemeClr>
                </a:solidFill>
              </a:rPr>
              <a:t>1 Вт = 1 Дж</a:t>
            </a:r>
            <a:r>
              <a:rPr lang="en-US" sz="2800" b="1" dirty="0" smtClean="0">
                <a:solidFill>
                  <a:schemeClr val="bg2">
                    <a:lumMod val="25000"/>
                  </a:schemeClr>
                </a:solidFill>
              </a:rPr>
              <a:t>/</a:t>
            </a:r>
            <a:r>
              <a:rPr lang="ru-RU" sz="2800" b="1" dirty="0" smtClean="0">
                <a:solidFill>
                  <a:schemeClr val="bg2">
                    <a:lumMod val="25000"/>
                  </a:schemeClr>
                </a:solidFill>
              </a:rPr>
              <a:t>с </a:t>
            </a:r>
            <a:endParaRPr lang="ru-RU" sz="2800" b="1" dirty="0">
              <a:solidFill>
                <a:schemeClr val="bg2">
                  <a:lumMod val="25000"/>
                </a:schemeClr>
              </a:solidFill>
            </a:endParaRPr>
          </a:p>
        </p:txBody>
      </p:sp>
    </p:spTree>
  </p:cSld>
  <p:clrMapOvr>
    <a:masterClrMapping/>
  </p:clrMapOvr>
  <p:transition spd="slow">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548680"/>
            <a:ext cx="7848872" cy="3970318"/>
          </a:xfrm>
          <a:prstGeom prst="rect">
            <a:avLst/>
          </a:prstGeom>
        </p:spPr>
        <p:txBody>
          <a:bodyPr wrap="square">
            <a:spAutoFit/>
          </a:bodyPr>
          <a:lstStyle/>
          <a:p>
            <a:r>
              <a:rPr lang="ru-RU" sz="2800" i="1" dirty="0" smtClean="0"/>
              <a:t>   В техники широко использует более крупные единицы мощности – киловатт (кВт) , мегаватт (МВт).</a:t>
            </a:r>
          </a:p>
          <a:p>
            <a:endParaRPr lang="ru-RU" sz="2800" dirty="0" smtClean="0"/>
          </a:p>
          <a:p>
            <a:endParaRPr lang="ru-RU" sz="2800" dirty="0" smtClean="0"/>
          </a:p>
          <a:p>
            <a:r>
              <a:rPr lang="ru-RU" sz="2800" dirty="0" smtClean="0">
                <a:solidFill>
                  <a:srgbClr val="D95811"/>
                </a:solidFill>
              </a:rPr>
              <a:t>  1 МВт = 1 000 000 Вт    1 Вт = 0,000001 </a:t>
            </a:r>
            <a:r>
              <a:rPr lang="ru-RU" sz="2800" dirty="0" err="1" smtClean="0">
                <a:solidFill>
                  <a:srgbClr val="D95811"/>
                </a:solidFill>
              </a:rPr>
              <a:t>Мвт</a:t>
            </a:r>
            <a:endParaRPr lang="ru-RU" sz="2800" dirty="0" smtClean="0">
              <a:solidFill>
                <a:srgbClr val="D95811"/>
              </a:solidFill>
            </a:endParaRPr>
          </a:p>
          <a:p>
            <a:r>
              <a:rPr lang="ru-RU" sz="2800" dirty="0" smtClean="0">
                <a:solidFill>
                  <a:srgbClr val="D95811"/>
                </a:solidFill>
              </a:rPr>
              <a:t>   1 кВт = 1000 Вт               1 Вт = 0, 001 кВт</a:t>
            </a:r>
          </a:p>
          <a:p>
            <a:r>
              <a:rPr lang="ru-RU" sz="2800" dirty="0" smtClean="0">
                <a:solidFill>
                  <a:srgbClr val="D95811"/>
                </a:solidFill>
              </a:rPr>
              <a:t>    1 мВт = 0,001 Вт             1 Вт = 1000 мВт </a:t>
            </a:r>
          </a:p>
          <a:p>
            <a:endParaRPr lang="ru-RU"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661" y="4077072"/>
            <a:ext cx="8360717" cy="2554545"/>
          </a:xfrm>
          <a:prstGeom prst="rect">
            <a:avLst/>
          </a:prstGeom>
        </p:spPr>
        <p:txBody>
          <a:bodyPr wrap="square">
            <a:spAutoFit/>
          </a:bodyPr>
          <a:lstStyle/>
          <a:p>
            <a:endParaRPr lang="ru-RU" sz="4000" dirty="0" smtClean="0"/>
          </a:p>
          <a:p>
            <a:r>
              <a:rPr lang="ru-RU" sz="4000" dirty="0" smtClean="0"/>
              <a:t>             Список литературы:</a:t>
            </a:r>
          </a:p>
          <a:p>
            <a:r>
              <a:rPr lang="ru-RU" sz="4000" dirty="0" smtClean="0"/>
              <a:t>А. В. </a:t>
            </a:r>
            <a:r>
              <a:rPr lang="ru-RU" sz="4000" dirty="0" err="1" smtClean="0"/>
              <a:t>Перышкин</a:t>
            </a:r>
            <a:r>
              <a:rPr lang="ru-RU" sz="4000" dirty="0" smtClean="0"/>
              <a:t>, Физика, 7 класс</a:t>
            </a:r>
          </a:p>
          <a:p>
            <a:r>
              <a:rPr lang="ru-RU" sz="4000" dirty="0" smtClean="0"/>
              <a:t> </a:t>
            </a:r>
            <a:endParaRPr lang="ru-RU" sz="4000" dirty="0"/>
          </a:p>
        </p:txBody>
      </p:sp>
      <p:sp>
        <p:nvSpPr>
          <p:cNvPr id="3" name="Прямоугольник 2"/>
          <p:cNvSpPr/>
          <p:nvPr/>
        </p:nvSpPr>
        <p:spPr>
          <a:xfrm>
            <a:off x="971600" y="692696"/>
            <a:ext cx="7560840" cy="830997"/>
          </a:xfrm>
          <a:prstGeom prst="rect">
            <a:avLst/>
          </a:prstGeom>
        </p:spPr>
        <p:txBody>
          <a:bodyPr wrap="square">
            <a:spAutoFit/>
          </a:bodyPr>
          <a:lstStyle/>
          <a:p>
            <a:pPr lvl="0"/>
            <a:r>
              <a:rPr lang="ru-RU" sz="4800" b="1" i="1" dirty="0" smtClean="0">
                <a:solidFill>
                  <a:srgbClr val="C3986D">
                    <a:lumMod val="50000"/>
                  </a:srgbClr>
                </a:solidFill>
              </a:rPr>
              <a:t>  Спасибо за внимание</a:t>
            </a:r>
            <a:endParaRPr lang="ru-RU" sz="4800" b="1" dirty="0">
              <a:solidFill>
                <a:prstClr val="black"/>
              </a:solidFill>
            </a:endParaRPr>
          </a:p>
        </p:txBody>
      </p:sp>
    </p:spTree>
  </p:cSld>
  <p:clrMapOvr>
    <a:masterClrMapping/>
  </p:clrMapOvr>
  <p:transition spd="slow">
    <p:plus/>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51</TotalTime>
  <Words>280</Words>
  <Application>Microsoft Office PowerPoint</Application>
  <PresentationFormat>Экран (4:3)</PresentationFormat>
  <Paragraphs>36</Paragraphs>
  <Slides>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Трек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Сулима</dc:creator>
  <cp:lastModifiedBy>ГИА 9</cp:lastModifiedBy>
  <cp:revision>7</cp:revision>
  <dcterms:created xsi:type="dcterms:W3CDTF">2013-02-10T17:23:12Z</dcterms:created>
  <dcterms:modified xsi:type="dcterms:W3CDTF">2013-03-30T06:04:00Z</dcterms:modified>
</cp:coreProperties>
</file>